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0"/>
  </p:notesMasterIdLst>
  <p:sldIdLst>
    <p:sldId id="257" r:id="rId2"/>
    <p:sldId id="258" r:id="rId3"/>
    <p:sldId id="286" r:id="rId4"/>
    <p:sldId id="261" r:id="rId5"/>
    <p:sldId id="262" r:id="rId6"/>
    <p:sldId id="265" r:id="rId7"/>
    <p:sldId id="263" r:id="rId8"/>
    <p:sldId id="266" r:id="rId9"/>
    <p:sldId id="267" r:id="rId10"/>
    <p:sldId id="268" r:id="rId11"/>
    <p:sldId id="269" r:id="rId12"/>
    <p:sldId id="287" r:id="rId13"/>
    <p:sldId id="270" r:id="rId14"/>
    <p:sldId id="288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80" r:id="rId23"/>
    <p:sldId id="279" r:id="rId24"/>
    <p:sldId id="281" r:id="rId25"/>
    <p:sldId id="282" r:id="rId26"/>
    <p:sldId id="283" r:id="rId27"/>
    <p:sldId id="284" r:id="rId28"/>
    <p:sldId id="285" r:id="rId2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1" d="100"/>
          <a:sy n="71" d="100"/>
        </p:scale>
        <p:origin x="67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DAF178-A2C8-4E39-A47E-CCD77A3B4128}" type="datetimeFigureOut">
              <a:rPr lang="zh-TW" altLang="en-US" smtClean="0"/>
              <a:t>2015/1/18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B83A0D1-3E9C-407D-8309-99E8F8A3138F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41833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591035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127932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514510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843530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102838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787961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876200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說完定理之後 我們接這要把定理與實際操作做一個結合</a:t>
            </a:r>
            <a:r>
              <a:rPr lang="en-US" altLang="zh-TW" dirty="0" smtClean="0"/>
              <a:t>,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1230319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實際上很難找到</a:t>
            </a:r>
            <a:r>
              <a:rPr lang="en-US" altLang="zh-TW" dirty="0" smtClean="0"/>
              <a:t>CF</a:t>
            </a:r>
            <a:r>
              <a:rPr lang="zh-TW" altLang="en-US" dirty="0" smtClean="0"/>
              <a:t>會全正相關跟負相關 除非是同一家公司的</a:t>
            </a:r>
            <a:r>
              <a:rPr lang="en-US" altLang="zh-TW" dirty="0" smtClean="0"/>
              <a:t>AB</a:t>
            </a:r>
            <a:r>
              <a:rPr lang="zh-TW" altLang="en-US" dirty="0" smtClean="0"/>
              <a:t>類股</a:t>
            </a:r>
            <a:r>
              <a:rPr lang="en-US" altLang="zh-TW" dirty="0" smtClean="0"/>
              <a:t>,</a:t>
            </a:r>
            <a:r>
              <a:rPr lang="zh-TW" altLang="en-US" dirty="0" smtClean="0"/>
              <a:t>如果沒有完全正負相關 會違背價差必需為定態的的假設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421938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說完定理之後 我們接這要把定理與實際操作做一個結合</a:t>
            </a:r>
            <a:r>
              <a:rPr lang="en-US" altLang="zh-TW" dirty="0" smtClean="0"/>
              <a:t>, </a:t>
            </a:r>
            <a:r>
              <a:rPr lang="zh-TW" altLang="en-US" dirty="0" smtClean="0"/>
              <a:t>所以我們可以知道 如果</a:t>
            </a:r>
            <a:r>
              <a:rPr lang="en-US" altLang="zh-TW" dirty="0" smtClean="0"/>
              <a:t>CF</a:t>
            </a:r>
            <a:r>
              <a:rPr lang="zh-TW" altLang="en-US" dirty="0" smtClean="0"/>
              <a:t>項不是定態 整個</a:t>
            </a:r>
            <a:r>
              <a:rPr lang="en-US" altLang="zh-TW" dirty="0" smtClean="0"/>
              <a:t>spread</a:t>
            </a:r>
            <a:r>
              <a:rPr lang="zh-TW" altLang="en-US" dirty="0" smtClean="0"/>
              <a:t>就像有一個隨機</a:t>
            </a:r>
            <a:r>
              <a:rPr lang="en-US" altLang="zh-TW" dirty="0" smtClean="0"/>
              <a:t>drift</a:t>
            </a:r>
            <a:r>
              <a:rPr lang="zh-TW" altLang="en-US" dirty="0" smtClean="0"/>
              <a:t>項一樣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95863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說完定理之後 我們接這要把定理與實際操作做一個結合</a:t>
            </a:r>
            <a:r>
              <a:rPr lang="en-US" altLang="zh-TW" dirty="0" smtClean="0"/>
              <a:t>,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618886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407790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說完定理之後 我們接這要把定理與實際操作做一個結合</a:t>
            </a:r>
            <a:r>
              <a:rPr lang="en-US" altLang="zh-TW" dirty="0" smtClean="0"/>
              <a:t>,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2769799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說完定理之後 我們接這要把定理與實際操作做一個結合</a:t>
            </a:r>
            <a:r>
              <a:rPr lang="en-US" altLang="zh-TW" dirty="0" smtClean="0"/>
              <a:t>,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8143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說完定理之後 我們接這要把定理與實際操作做一個結合</a:t>
            </a:r>
            <a:r>
              <a:rPr lang="en-US" altLang="zh-TW" dirty="0" smtClean="0"/>
              <a:t>,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0244115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說完定理之後 我們接這要把定理與實際操作做一個結合</a:t>
            </a:r>
            <a:r>
              <a:rPr lang="en-US" altLang="zh-TW" dirty="0" smtClean="0"/>
              <a:t>,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1240801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說完定理之後 我們接這要把定理與實際操作做一個結合</a:t>
            </a:r>
            <a:r>
              <a:rPr lang="en-US" altLang="zh-TW" dirty="0" smtClean="0"/>
              <a:t>,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02533032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說完定理之後 我們接這要把定理與實際操作做一個結合</a:t>
            </a:r>
            <a:r>
              <a:rPr lang="en-US" altLang="zh-TW" dirty="0" smtClean="0"/>
              <a:t>,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6480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由一般趨勢項所推導出來的</a:t>
            </a:r>
            <a:r>
              <a:rPr lang="en-US" altLang="zh-TW" dirty="0" err="1" smtClean="0"/>
              <a:t>seq</a:t>
            </a:r>
            <a:r>
              <a:rPr lang="zh-TW" altLang="en-US" dirty="0" smtClean="0"/>
              <a:t>應該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3A0D1-3E9C-407D-8309-99E8F8A3138F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808860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前面只有提到</a:t>
            </a:r>
            <a:r>
              <a:rPr lang="en-US" altLang="zh-TW" dirty="0" smtClean="0"/>
              <a:t>RW</a:t>
            </a:r>
            <a:r>
              <a:rPr lang="zh-TW" altLang="en-US" dirty="0" smtClean="0"/>
              <a:t>項的相關係數</a:t>
            </a:r>
            <a:r>
              <a:rPr lang="en-US" altLang="zh-TW" dirty="0" smtClean="0"/>
              <a:t>,</a:t>
            </a:r>
            <a:r>
              <a:rPr lang="zh-TW" altLang="en-US" dirty="0" smtClean="0"/>
              <a:t>現在要計算整條</a:t>
            </a:r>
            <a:r>
              <a:rPr lang="en-US" altLang="zh-TW" dirty="0" smtClean="0"/>
              <a:t>Series</a:t>
            </a:r>
            <a:r>
              <a:rPr lang="zh-TW" altLang="en-US" dirty="0" smtClean="0"/>
              <a:t>的相關係數</a:t>
            </a:r>
            <a:r>
              <a:rPr lang="en-US" altLang="zh-TW" dirty="0" smtClean="0"/>
              <a:t>:1.</a:t>
            </a:r>
            <a:r>
              <a:rPr lang="zh-TW" altLang="en-US" dirty="0" smtClean="0"/>
              <a:t>一般趨勢項的</a:t>
            </a:r>
            <a:r>
              <a:rPr lang="en-US" altLang="zh-TW" dirty="0" smtClean="0"/>
              <a:t>IS</a:t>
            </a:r>
            <a:r>
              <a:rPr lang="zh-TW" altLang="en-US" dirty="0" smtClean="0"/>
              <a:t>跟整條的</a:t>
            </a:r>
            <a:r>
              <a:rPr lang="en-US" altLang="zh-TW" dirty="0" err="1" smtClean="0"/>
              <a:t>Inno</a:t>
            </a:r>
            <a:r>
              <a:rPr lang="en-US" altLang="zh-TW" dirty="0" smtClean="0"/>
              <a:t>-Series,</a:t>
            </a:r>
            <a:r>
              <a:rPr lang="zh-TW" altLang="en-US" dirty="0" smtClean="0"/>
              <a:t>他們的</a:t>
            </a:r>
            <a:r>
              <a:rPr lang="en-US" altLang="zh-TW" dirty="0" smtClean="0"/>
              <a:t>correlation</a:t>
            </a:r>
            <a:r>
              <a:rPr lang="zh-TW" altLang="en-US" dirty="0" smtClean="0"/>
              <a:t>計算方法不同 </a:t>
            </a:r>
            <a:r>
              <a:rPr lang="en-US" altLang="zh-TW" dirty="0" smtClean="0"/>
              <a:t>2.</a:t>
            </a:r>
            <a:r>
              <a:rPr lang="zh-TW" altLang="en-US" dirty="0" smtClean="0"/>
              <a:t>沒有限制的時候</a:t>
            </a:r>
            <a:r>
              <a:rPr lang="en-US" altLang="zh-TW" dirty="0" smtClean="0"/>
              <a:t>CT</a:t>
            </a:r>
            <a:r>
              <a:rPr lang="zh-TW" altLang="en-US" dirty="0" smtClean="0"/>
              <a:t>它可以是定態也可以是非定態</a:t>
            </a:r>
            <a:r>
              <a:rPr lang="en-US" altLang="zh-TW" dirty="0" smtClean="0"/>
              <a:t>,</a:t>
            </a:r>
            <a:r>
              <a:rPr lang="zh-TW" altLang="en-US" dirty="0" smtClean="0"/>
              <a:t>但卻不是影響共整合的最大原因</a:t>
            </a:r>
            <a:r>
              <a:rPr lang="en-US" altLang="zh-TW" dirty="0" smtClean="0"/>
              <a:t>,</a:t>
            </a:r>
            <a:r>
              <a:rPr lang="zh-TW" altLang="en-US" dirty="0" smtClean="0"/>
              <a:t>所以最重要的因素是特別向的部分必須是定態  根據</a:t>
            </a:r>
            <a:r>
              <a:rPr lang="en-US" altLang="zh-TW" dirty="0" smtClean="0"/>
              <a:t>1</a:t>
            </a:r>
            <a:r>
              <a:rPr lang="zh-TW" altLang="en-US" dirty="0" smtClean="0"/>
              <a:t>跟</a:t>
            </a:r>
            <a:r>
              <a:rPr lang="en-US" altLang="zh-TW" dirty="0" smtClean="0"/>
              <a:t>2</a:t>
            </a:r>
            <a:r>
              <a:rPr lang="zh-TW" altLang="en-US" dirty="0" smtClean="0"/>
              <a:t> 我們可以知道說 特別項的一階差分不可以為白噪音數列 不然原本的特別項就會是</a:t>
            </a:r>
            <a:r>
              <a:rPr lang="en-US" altLang="zh-TW" dirty="0" smtClean="0"/>
              <a:t>RW</a:t>
            </a:r>
            <a:r>
              <a:rPr lang="zh-TW" altLang="en-US" dirty="0" smtClean="0"/>
              <a:t> 有為被原本 特別項是定態的假設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3A0D1-3E9C-407D-8309-99E8F8A3138F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89460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如果我們要回到股票資料的問題 唯一可行的應用就是我們要把時間序列拆成</a:t>
            </a:r>
            <a:r>
              <a:rPr lang="en-US" altLang="zh-TW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</a:t>
            </a:r>
            <a:r>
              <a:rPr lang="zh-TW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跟</a:t>
            </a:r>
            <a:r>
              <a:rPr lang="en-US" altLang="zh-TW" sz="1200" b="0" i="0" u="none" strike="noStrike" kern="1200" baseline="0" dirty="0" err="1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Nonsta</a:t>
            </a:r>
            <a:r>
              <a:rPr lang="zh-TW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所以必須建立 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APT</a:t>
            </a:r>
            <a:r>
              <a:rPr lang="zh-TW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跟</a:t>
            </a:r>
            <a:r>
              <a:rPr lang="en-US" altLang="zh-TW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CTM</a:t>
            </a:r>
            <a:r>
              <a:rPr lang="zh-TW" altLang="en-U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的關係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83A0D1-3E9C-407D-8309-99E8F8A3138F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82058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 smtClean="0"/>
              <a:t>APT</a:t>
            </a:r>
            <a:r>
              <a:rPr lang="zh-TW" altLang="en-US" dirty="0" smtClean="0"/>
              <a:t>是一個單一時點的架構而且也不能給時間序列的</a:t>
            </a:r>
            <a:r>
              <a:rPr lang="en-US" altLang="zh-TW" dirty="0" smtClean="0"/>
              <a:t>Spec</a:t>
            </a:r>
            <a:r>
              <a:rPr lang="zh-TW" altLang="en-US" dirty="0" smtClean="0"/>
              <a:t> </a:t>
            </a:r>
            <a:r>
              <a:rPr lang="en-US" altLang="zh-TW" dirty="0" smtClean="0"/>
              <a:t>R</a:t>
            </a:r>
            <a:r>
              <a:rPr lang="zh-TW" altLang="en-US" dirty="0" smtClean="0"/>
              <a:t> 擔保</a:t>
            </a:r>
            <a:r>
              <a:rPr lang="en-US" altLang="zh-TW" dirty="0" smtClean="0"/>
              <a:t>.</a:t>
            </a:r>
            <a:r>
              <a:rPr lang="zh-TW" altLang="en-US" dirty="0" smtClean="0"/>
              <a:t>必須假設</a:t>
            </a:r>
            <a:r>
              <a:rPr lang="en-US" altLang="zh-TW" dirty="0" smtClean="0"/>
              <a:t>Spec</a:t>
            </a:r>
            <a:r>
              <a:rPr lang="zh-TW" altLang="en-US" dirty="0" smtClean="0"/>
              <a:t> </a:t>
            </a:r>
            <a:r>
              <a:rPr lang="en-US" altLang="zh-TW" dirty="0" smtClean="0"/>
              <a:t>r</a:t>
            </a:r>
            <a:r>
              <a:rPr lang="zh-TW" altLang="en-US" dirty="0" smtClean="0"/>
              <a:t>部份不時白噪音 但可以透過共整合檢定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44484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滿足共整合的第一個條件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956491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1793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31BF993-F553-45B5-9AD6-64EFF5FA0997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1719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6BC76-8015-4D3C-B5FE-188E169FB146}" type="datetimeFigureOut">
              <a:rPr lang="zh-TW" altLang="en-US" smtClean="0"/>
              <a:t>2015/1/18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6A310-95CF-4F94-A6E6-304FD9844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8466747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6BC76-8015-4D3C-B5FE-188E169FB146}" type="datetimeFigureOut">
              <a:rPr lang="zh-TW" altLang="en-US" smtClean="0"/>
              <a:t>2015/1/18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6A310-95CF-4F94-A6E6-304FD9844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46948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6BC76-8015-4D3C-B5FE-188E169FB146}" type="datetimeFigureOut">
              <a:rPr lang="zh-TW" altLang="en-US" smtClean="0"/>
              <a:t>2015/1/18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6A310-95CF-4F94-A6E6-304FD9844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59731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6BC76-8015-4D3C-B5FE-188E169FB146}" type="datetimeFigureOut">
              <a:rPr lang="zh-TW" altLang="en-US" smtClean="0"/>
              <a:t>2015/1/18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6A310-95CF-4F94-A6E6-304FD9844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6272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6BC76-8015-4D3C-B5FE-188E169FB146}" type="datetimeFigureOut">
              <a:rPr lang="zh-TW" altLang="en-US" smtClean="0"/>
              <a:t>2015/1/18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6A310-95CF-4F94-A6E6-304FD9844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295631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6BC76-8015-4D3C-B5FE-188E169FB146}" type="datetimeFigureOut">
              <a:rPr lang="zh-TW" altLang="en-US" smtClean="0"/>
              <a:t>2015/1/18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6A310-95CF-4F94-A6E6-304FD9844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29969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6BC76-8015-4D3C-B5FE-188E169FB146}" type="datetimeFigureOut">
              <a:rPr lang="zh-TW" altLang="en-US" smtClean="0"/>
              <a:t>2015/1/18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6A310-95CF-4F94-A6E6-304FD9844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364617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6BC76-8015-4D3C-B5FE-188E169FB146}" type="datetimeFigureOut">
              <a:rPr lang="zh-TW" altLang="en-US" smtClean="0"/>
              <a:t>2015/1/18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6A310-95CF-4F94-A6E6-304FD9844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821465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6BC76-8015-4D3C-B5FE-188E169FB146}" type="datetimeFigureOut">
              <a:rPr lang="zh-TW" altLang="en-US" smtClean="0"/>
              <a:t>2015/1/18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6A310-95CF-4F94-A6E6-304FD9844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9356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6BC76-8015-4D3C-B5FE-188E169FB146}" type="datetimeFigureOut">
              <a:rPr lang="zh-TW" altLang="en-US" smtClean="0"/>
              <a:t>2015/1/18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6A310-95CF-4F94-A6E6-304FD9844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9750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E6BC76-8015-4D3C-B5FE-188E169FB146}" type="datetimeFigureOut">
              <a:rPr lang="zh-TW" altLang="en-US" smtClean="0"/>
              <a:t>2015/1/18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36A310-95CF-4F94-A6E6-304FD9844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80168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E6BC76-8015-4D3C-B5FE-188E169FB146}" type="datetimeFigureOut">
              <a:rPr lang="zh-TW" altLang="en-US" smtClean="0"/>
              <a:t>2015/1/18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36A310-95CF-4F94-A6E6-304FD98443A3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398027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34911" y="1122363"/>
            <a:ext cx="12057089" cy="2387600"/>
          </a:xfrm>
        </p:spPr>
        <p:txBody>
          <a:bodyPr/>
          <a:lstStyle/>
          <a:p>
            <a:r>
              <a:rPr lang="en-US" altLang="zh-TW" dirty="0" smtClean="0"/>
              <a:t>CH6 Pairs Selection in Equity Markets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89936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Common trends model and APT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215153" y="766482"/>
                <a:ext cx="11779623" cy="6091518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altLang="zh-TW" b="1" u="sng" dirty="0" smtClean="0"/>
                  <a:t>Observation 1: </a:t>
                </a:r>
              </a:p>
              <a:p>
                <a:pPr marL="0" indent="0">
                  <a:buNone/>
                </a:pPr>
                <a:r>
                  <a:rPr lang="zh-TW" altLang="en-US" dirty="0"/>
                  <a:t> </a:t>
                </a:r>
                <a:r>
                  <a:rPr lang="zh-TW" altLang="en-US" dirty="0" smtClean="0"/>
                  <a:t>      </a:t>
                </a:r>
                <a:r>
                  <a:rPr lang="en-US" altLang="zh-TW" dirty="0" smtClean="0"/>
                  <a:t>A </a:t>
                </a:r>
                <a:r>
                  <a:rPr lang="en-US" altLang="zh-TW" dirty="0"/>
                  <a:t>pair of stocks with the same risk factor exposure </a:t>
                </a:r>
                <a:r>
                  <a:rPr lang="en-US" altLang="zh-TW" dirty="0" smtClean="0"/>
                  <a:t>profile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satisfies the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 </a:t>
                </a:r>
                <a:r>
                  <a:rPr lang="zh-TW" altLang="en-US" dirty="0" smtClean="0"/>
                  <a:t>      </a:t>
                </a:r>
                <a:r>
                  <a:rPr lang="en-US" altLang="zh-TW" dirty="0" smtClean="0"/>
                  <a:t>necessary </a:t>
                </a:r>
                <a:r>
                  <a:rPr lang="en-US" altLang="zh-TW" dirty="0"/>
                  <a:t>conditions for </a:t>
                </a:r>
                <a:r>
                  <a:rPr lang="en-US" altLang="zh-TW" dirty="0" err="1"/>
                  <a:t>cointegration</a:t>
                </a:r>
                <a:r>
                  <a:rPr lang="en-US" altLang="zh-TW" dirty="0" smtClean="0"/>
                  <a:t>.</a:t>
                </a:r>
              </a:p>
              <a:p>
                <a:pPr marL="0" indent="0">
                  <a:buNone/>
                </a:pP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&lt;Condition 1&gt;</a:t>
                </a:r>
              </a:p>
              <a:p>
                <a:pPr marL="0" indent="0">
                  <a:buNone/>
                </a:pPr>
                <a:r>
                  <a:rPr lang="zh-TW" altLang="en-US" dirty="0"/>
                  <a:t> </a:t>
                </a:r>
                <a:r>
                  <a:rPr lang="zh-TW" altLang="en-US" dirty="0" smtClean="0"/>
                  <a:t>      </a:t>
                </a:r>
                <a:r>
                  <a:rPr lang="en-US" altLang="zh-TW" dirty="0" smtClean="0"/>
                  <a:t>Stock A  </a:t>
                </a:r>
                <a14:m>
                  <m:oMath xmlns:m="http://schemas.openxmlformats.org/officeDocument/2006/math"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𝛾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𝛾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,…,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𝛾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b="0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       Stock B 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Let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=(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𝑏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/>
                  <a:t> </a:t>
                </a:r>
                <a:r>
                  <a:rPr lang="en-US" altLang="zh-TW" dirty="0" smtClean="0"/>
                  <a:t>is factor </a:t>
                </a:r>
                <a:r>
                  <a:rPr lang="en-US" altLang="zh-TW" dirty="0"/>
                  <a:t>returns </a:t>
                </a:r>
                <a:r>
                  <a:rPr lang="en-US" altLang="zh-TW" dirty="0" smtClean="0"/>
                  <a:t>vector .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TW" altLang="en-US" b="0" i="1" smtClean="0">
                        <a:latin typeface="Cambria Math" panose="02040503050406030204" pitchFamily="18" charset="0"/>
                      </a:rPr>
                      <m:t>𝛾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+…+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𝑠𝑝𝑒𝑐</m:t>
                        </m:r>
                      </m:sup>
                    </m:sSubSup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+…+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𝑠𝑝𝑒𝑐</m:t>
                        </m:r>
                      </m:sup>
                    </m:sSubSup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𝑐𝑓</m:t>
                        </m:r>
                      </m:sup>
                    </m:sSub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𝛾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+…+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zh-TW" altLang="en-US" dirty="0" smtClean="0"/>
                  <a:t>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i="1" smtClean="0"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𝑐𝑓</m:t>
                        </m:r>
                      </m:sup>
                    </m:sSubSup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+…+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𝑏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zh-TW" altLang="en-US" dirty="0" smtClean="0"/>
                  <a:t> </a:t>
                </a:r>
                <a14:m>
                  <m:oMath xmlns:m="http://schemas.openxmlformats.org/officeDocument/2006/math">
                    <m:r>
                      <a:rPr lang="zh-TW" alt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i="1" smtClean="0">
                        <a:latin typeface="Cambria Math" panose="02040503050406030204" pitchFamily="18" charset="0"/>
                      </a:rPr>
                      <m:t>→</m:t>
                    </m:r>
                    <m:sSubSup>
                      <m:sSub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𝑐𝑓</m:t>
                        </m:r>
                      </m:sup>
                    </m:sSubSup>
                    <m:r>
                      <a:rPr lang="en-US" altLang="zh-TW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𝛾</m:t>
                        </m:r>
                        <m:r>
                          <a:rPr lang="en-US" altLang="zh-TW" i="1" smtClean="0">
                            <a:latin typeface="Cambria Math" panose="02040503050406030204" pitchFamily="18" charset="0"/>
                          </a:rPr>
                          <m:t>.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altLang="zh-TW" i="1">
                            <a:latin typeface="Cambria Math" panose="02040503050406030204" pitchFamily="18" charset="0"/>
                          </a:rPr>
                          <m:t>B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𝑐𝑓</m:t>
                        </m:r>
                      </m:sup>
                    </m:sSubSup>
                  </m:oMath>
                </a14:m>
                <a:r>
                  <a:rPr lang="zh-TW" altLang="en-US" dirty="0" smtClean="0"/>
                  <a:t>  </a:t>
                </a:r>
                <a:endParaRPr lang="en-US" altLang="zh-TW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5153" y="766482"/>
                <a:ext cx="11779623" cy="6091518"/>
              </a:xfrm>
              <a:blipFill rotWithShape="0">
                <a:blip r:embed="rId3"/>
                <a:stretch>
                  <a:fillRect l="-1035" t="-2302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10</a:t>
            </a:fld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6121207" y="2837011"/>
            <a:ext cx="439697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The factor exposure are </a:t>
            </a:r>
            <a:r>
              <a:rPr lang="en-US" altLang="zh-TW" dirty="0" smtClean="0">
                <a:solidFill>
                  <a:srgbClr val="FF0000"/>
                </a:solidFill>
              </a:rPr>
              <a:t>identical up to scalar</a:t>
            </a:r>
            <a:r>
              <a:rPr lang="en-US" altLang="zh-TW" dirty="0" smtClean="0"/>
              <a:t>.</a:t>
            </a:r>
            <a:endParaRPr lang="zh-TW" altLang="en-US" dirty="0"/>
          </a:p>
        </p:txBody>
      </p:sp>
      <p:cxnSp>
        <p:nvCxnSpPr>
          <p:cNvPr id="7" name="直線單箭頭接點 6"/>
          <p:cNvCxnSpPr/>
          <p:nvPr/>
        </p:nvCxnSpPr>
        <p:spPr>
          <a:xfrm flipH="1" flipV="1">
            <a:off x="5661212" y="2862967"/>
            <a:ext cx="443753" cy="14233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單箭頭接點 8"/>
          <p:cNvCxnSpPr>
            <a:stCxn id="5" idx="1"/>
          </p:cNvCxnSpPr>
          <p:nvPr/>
        </p:nvCxnSpPr>
        <p:spPr>
          <a:xfrm flipH="1">
            <a:off x="5082639" y="3021677"/>
            <a:ext cx="1038568" cy="315289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73342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Common trends model and APT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206188" y="804769"/>
                <a:ext cx="11779623" cy="5916706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&lt;Condition 2&gt;</a:t>
                </a:r>
              </a:p>
              <a:p>
                <a:pPr marL="0" indent="0">
                  <a:buNone/>
                </a:pPr>
                <a:r>
                  <a:rPr lang="zh-TW" altLang="en-US" dirty="0" smtClean="0"/>
                  <a:t>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zh-TW" altLang="en-US" b="0" i="1" smtClean="0">
                        <a:latin typeface="Cambria Math" panose="02040503050406030204" pitchFamily="18" charset="0"/>
                      </a:rPr>
                      <m:t>𝛾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𝑐𝑓</m:t>
                            </m:r>
                          </m:sup>
                        </m:sSub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𝛾</m:t>
                        </m:r>
                        <m:sSubSup>
                          <m:sSub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i="1">
                                <a:latin typeface="Cambria Math" panose="02040503050406030204" pitchFamily="18" charset="0"/>
                              </a:rPr>
                              <m:t>B</m:t>
                            </m:r>
                          </m:sub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𝑐𝑓</m:t>
                            </m:r>
                          </m:sup>
                        </m:sSubSup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𝑠𝑝𝑒𝑐</m:t>
                            </m:r>
                          </m:sup>
                        </m:sSub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𝛾</m:t>
                        </m:r>
                        <m:sSubSup>
                          <m:sSub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i="1">
                                <a:latin typeface="Cambria Math" panose="02040503050406030204" pitchFamily="18" charset="0"/>
                              </a:rPr>
                              <m:t>B</m:t>
                            </m:r>
                          </m:sub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𝑠𝑝𝑒𝑐</m:t>
                            </m:r>
                          </m:sup>
                        </m:sSubSup>
                      </m:e>
                    </m:d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This is a portfolio return that long 1 unit stock A and s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b="0" i="0" smtClean="0">
                        <a:latin typeface="Cambria Math" panose="02040503050406030204" pitchFamily="18" charset="0"/>
                      </a:rPr>
                      <m:t>hort</m:t>
                    </m:r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stock B.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𝑝𝑜𝑟𝑡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𝑝𝑜𝑟𝑡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𝑐𝑓</m:t>
                        </m:r>
                      </m:sup>
                    </m:sSub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𝑝𝑜𝑟𝑡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𝑠𝑝𝑒𝑐</m:t>
                        </m:r>
                      </m:sup>
                    </m:sSubSup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So,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if stock A and B are </a:t>
                </a:r>
                <a:r>
                  <a:rPr lang="en-US" altLang="zh-TW" dirty="0" err="1" smtClean="0"/>
                  <a:t>cointegration</a:t>
                </a:r>
                <a:r>
                  <a:rPr lang="en-US" altLang="zh-TW" dirty="0" smtClean="0"/>
                  <a:t> 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𝑝𝑜𝑟𝑡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𝑐𝑓</m:t>
                        </m:r>
                      </m:sup>
                    </m:sSubSup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is zero.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     If we view as the differencing spread,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𝑠𝑝𝑟𝑒𝑎𝑑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𝑐𝑓</m:t>
                        </m:r>
                      </m:sup>
                    </m:sSub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sSubSup>
                      <m:sSub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𝑠𝑝𝑟𝑒𝑎𝑑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𝑐𝑓</m:t>
                        </m:r>
                      </m:sup>
                    </m:sSub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𝑝𝑜𝑟𝑡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𝑐𝑓</m:t>
                        </m:r>
                      </m:sup>
                    </m:sSubSup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𝑠𝑝𝑟𝑒𝑎𝑑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𝑠𝑝𝑒𝑐</m:t>
                        </m:r>
                      </m:sup>
                    </m:sSubSup>
                    <m:r>
                      <a:rPr lang="en-US" altLang="zh-TW" i="1">
                        <a:latin typeface="Cambria Math" panose="02040503050406030204" pitchFamily="18" charset="0"/>
                      </a:rPr>
                      <m:t>−</m:t>
                    </m:r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𝑠𝑝𝑟𝑒𝑎𝑑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𝑠𝑝𝑒𝑐</m:t>
                        </m:r>
                      </m:sup>
                    </m:sSubSup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𝑝𝑜𝑟𝑡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𝑠𝑝𝑒𝑐</m:t>
                        </m:r>
                      </m:sup>
                    </m:sSubSup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𝑠𝑝𝑟𝑒𝑎𝑑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𝑝𝑜𝑟𝑡</m:t>
                        </m:r>
                      </m:sup>
                    </m:sSub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𝑠𝑝𝑟𝑒𝑎𝑑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𝑐𝑓</m:t>
                        </m:r>
                      </m:sup>
                    </m:sSub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𝑠𝑝𝑟𝑒𝑎𝑑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𝑠𝑝𝑒𝑐</m:t>
                        </m:r>
                      </m:sup>
                    </m:sSubSup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</a:t>
                </a:r>
                <a:r>
                  <a:rPr lang="en-US" altLang="zh-TW" dirty="0"/>
                  <a:t>So,</a:t>
                </a:r>
                <a:r>
                  <a:rPr lang="zh-TW" altLang="en-US" dirty="0"/>
                  <a:t> </a:t>
                </a:r>
                <a:r>
                  <a:rPr lang="en-US" altLang="zh-TW" dirty="0"/>
                  <a:t>if stock A and B are </a:t>
                </a:r>
                <a:r>
                  <a:rPr lang="en-US" altLang="zh-TW" dirty="0" err="1" smtClean="0"/>
                  <a:t>cointegration</a:t>
                </a:r>
                <a:r>
                  <a:rPr lang="en-US" altLang="zh-TW" dirty="0" smtClean="0"/>
                  <a:t> ,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𝑠𝑝𝑟𝑒𝑎𝑑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𝑐𝑓</m:t>
                        </m:r>
                      </m:sup>
                    </m:sSubSup>
                  </m:oMath>
                </a14:m>
                <a:r>
                  <a:rPr lang="en-US" altLang="zh-TW" dirty="0"/>
                  <a:t>is zero</a:t>
                </a:r>
                <a:r>
                  <a:rPr lang="en-US" altLang="zh-TW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</a:t>
                </a: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𝑠𝑝𝑟𝑒𝑎𝑑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𝑝𝑜𝑟𝑡</m:t>
                        </m:r>
                      </m:sup>
                    </m:sSubSup>
                  </m:oMath>
                </a14:m>
                <a:r>
                  <a:rPr lang="en-US" altLang="zh-TW" dirty="0" smtClean="0"/>
                  <a:t> is stationary if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𝑠𝑝𝑟𝑒𝑎𝑑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𝑠𝑝𝑒𝑐</m:t>
                        </m:r>
                      </m:sup>
                    </m:sSubSup>
                  </m:oMath>
                </a14:m>
                <a:r>
                  <a:rPr lang="en-US" altLang="zh-TW" dirty="0" smtClean="0"/>
                  <a:t> is stationary.</a:t>
                </a:r>
                <a:endParaRPr lang="en-US" altLang="zh-TW" dirty="0"/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6188" y="804769"/>
                <a:ext cx="11779623" cy="5916706"/>
              </a:xfrm>
              <a:blipFill rotWithShape="0">
                <a:blip r:embed="rId3"/>
                <a:stretch>
                  <a:fillRect l="-414" t="-2266" b="-72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07288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The distance measure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12377" y="1728558"/>
            <a:ext cx="11779623" cy="4992917"/>
          </a:xfrm>
        </p:spPr>
        <p:txBody>
          <a:bodyPr/>
          <a:lstStyle/>
          <a:p>
            <a:r>
              <a:rPr lang="en-US" altLang="zh-TW" dirty="0" smtClean="0"/>
              <a:t>Now , we will go into the distance measure , we have already know:</a:t>
            </a:r>
          </a:p>
          <a:p>
            <a:pPr lvl="1">
              <a:buFontTx/>
              <a:buChar char="-"/>
            </a:pPr>
            <a:r>
              <a:rPr lang="en-US" altLang="zh-TW" dirty="0" smtClean="0"/>
              <a:t>The </a:t>
            </a:r>
            <a:r>
              <a:rPr lang="en-US" altLang="zh-TW" dirty="0"/>
              <a:t>innovation sequences derived from the common </a:t>
            </a:r>
            <a:r>
              <a:rPr lang="en-US" altLang="zh-TW" dirty="0" smtClean="0"/>
              <a:t>trends </a:t>
            </a:r>
            <a:r>
              <a:rPr lang="en-US" altLang="zh-TW" dirty="0"/>
              <a:t>must be perfectly </a:t>
            </a:r>
            <a:r>
              <a:rPr lang="en-US" altLang="zh-TW" dirty="0" smtClean="0"/>
              <a:t>correlated.</a:t>
            </a:r>
          </a:p>
          <a:p>
            <a:pPr lvl="1">
              <a:buFontTx/>
              <a:buChar char="-"/>
            </a:pPr>
            <a:r>
              <a:rPr lang="en-US" altLang="zh-TW" dirty="0" smtClean="0"/>
              <a:t>The </a:t>
            </a:r>
            <a:r>
              <a:rPr lang="en-US" altLang="zh-TW" dirty="0"/>
              <a:t>common factor </a:t>
            </a:r>
            <a:r>
              <a:rPr lang="en-US" altLang="zh-TW" dirty="0" smtClean="0"/>
              <a:t>return of </a:t>
            </a:r>
            <a:r>
              <a:rPr lang="en-US" altLang="zh-TW" dirty="0"/>
              <a:t>the APT model might be interpreted as the innovations derived </a:t>
            </a:r>
            <a:r>
              <a:rPr lang="en-US" altLang="zh-TW" dirty="0" smtClean="0"/>
              <a:t>from the </a:t>
            </a:r>
            <a:r>
              <a:rPr lang="en-US" altLang="zh-TW" dirty="0"/>
              <a:t>common trends</a:t>
            </a:r>
            <a:r>
              <a:rPr lang="en-US" altLang="zh-TW" dirty="0" smtClean="0"/>
              <a:t>.</a:t>
            </a:r>
          </a:p>
          <a:p>
            <a:pPr marL="0" indent="0">
              <a:buNone/>
            </a:pPr>
            <a:endParaRPr lang="en-US" altLang="zh-TW" dirty="0"/>
          </a:p>
          <a:p>
            <a:r>
              <a:rPr lang="en-US" altLang="zh-TW" dirty="0" smtClean="0"/>
              <a:t>We will explain that the distance measure is the </a:t>
            </a:r>
            <a:r>
              <a:rPr lang="en-US" altLang="zh-TW" dirty="0" smtClean="0">
                <a:solidFill>
                  <a:srgbClr val="FF0000"/>
                </a:solidFill>
              </a:rPr>
              <a:t>absolute </a:t>
            </a:r>
            <a:r>
              <a:rPr lang="en-US" altLang="zh-TW" dirty="0">
                <a:solidFill>
                  <a:srgbClr val="FF0000"/>
                </a:solidFill>
              </a:rPr>
              <a:t>value of the correlation of the common factor returns.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2248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The distance measure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219635" y="1715112"/>
                <a:ext cx="11779623" cy="4161253"/>
              </a:xfrm>
            </p:spPr>
            <p:txBody>
              <a:bodyPr/>
              <a:lstStyle/>
              <a:p>
                <a:r>
                  <a:rPr lang="en-US" altLang="zh-TW" dirty="0" smtClean="0"/>
                  <a:t>The distance measure formula : </a:t>
                </a:r>
                <a:endParaRPr lang="en-US" altLang="zh-TW" b="0" dirty="0" smtClean="0"/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𝑑</m:t>
                      </m:r>
                      <m:d>
                        <m:dPr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𝐴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,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𝐵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zh-TW" altLang="en-US" b="0" i="1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</m:d>
                      <m:r>
                        <a:rPr lang="en-US" altLang="zh-TW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|"/>
                          <m:endChr m:val="|"/>
                          <m:ctrl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𝐶𝑜𝑣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𝐴</m:t>
                                  </m:r>
                                </m:sub>
                              </m:s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,</m:t>
                              </m:r>
                              <m:sSub>
                                <m:sSubPr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𝑟</m:t>
                                  </m:r>
                                </m:e>
                                <m: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𝐵</m:t>
                                  </m:r>
                                </m:sub>
                              </m:sSub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num>
                            <m:den>
                              <m:rad>
                                <m:radPr>
                                  <m:degHide m:val="on"/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𝑉𝑎𝑟</m:t>
                                  </m:r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𝐴</m:t>
                                      </m:r>
                                    </m:sub>
                                  </m:sSub>
                                  <m: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rad>
                              <m:rad>
                                <m:radPr>
                                  <m:degHide m:val="on"/>
                                  <m:ctrlP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𝑉𝑎𝑟</m:t>
                                  </m:r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sSub>
                                    <m:sSubPr>
                                      <m:ctrlP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a:rPr lang="en-US" altLang="zh-TW" i="1">
                                          <a:latin typeface="Cambria Math" panose="02040503050406030204" pitchFamily="18" charset="0"/>
                                        </a:rPr>
                                        <m:t>𝑟</m:t>
                                      </m:r>
                                    </m:e>
                                    <m:sub>
                                      <m:r>
                                        <a:rPr lang="en-US" altLang="zh-TW" b="0" i="1" smtClean="0">
                                          <a:latin typeface="Cambria Math" panose="02040503050406030204" pitchFamily="18" charset="0"/>
                                        </a:rPr>
                                        <m:t>𝐵</m:t>
                                      </m:r>
                                    </m:sub>
                                  </m:sSub>
                                  <m:r>
                                    <a:rPr lang="en-US" altLang="zh-TW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rad>
                            </m:den>
                          </m:f>
                        </m:e>
                      </m:d>
                    </m:oMath>
                  </m:oMathPara>
                </a14:m>
                <a:endParaRPr lang="en-US" altLang="zh-TW" dirty="0" smtClean="0"/>
              </a:p>
              <a:p>
                <a:r>
                  <a:rPr lang="en-US" altLang="zh-TW" dirty="0" smtClean="0"/>
                  <a:t>In APT terms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 smtClean="0"/>
                  <a:t>are factor exposure vector and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is covariance matrix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                                    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  <m:sSubSup>
                              <m:sSubSupPr>
                                <m:ctrlPr>
                                  <a:rPr lang="en-US" altLang="zh-TW" i="1" smtClean="0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sub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p>
                            </m:sSubSup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sub>
                                </m:s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  <m:sSubSup>
                                  <m:sSubSup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sub>
                                  <m:sup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sup>
                                </m:sSubSup>
                              </m:e>
                            </m:rad>
                            <m:rad>
                              <m:radPr>
                                <m:degHide m:val="on"/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sub>
                                </m:s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  <m:sSubSup>
                                  <m:sSubSup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sub>
                                  <m:sup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sup>
                                </m:sSubSup>
                              </m:e>
                            </m:rad>
                          </m:den>
                        </m:f>
                      </m:e>
                    </m:d>
                  </m:oMath>
                </a14:m>
                <a:r>
                  <a:rPr lang="zh-TW" altLang="en-US" dirty="0" smtClean="0"/>
                  <a:t> </a:t>
                </a: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                             (Only common factor term)</a:t>
                </a:r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9635" y="1715112"/>
                <a:ext cx="11779623" cy="4161253"/>
              </a:xfrm>
              <a:blipFill rotWithShape="0">
                <a:blip r:embed="rId3"/>
                <a:stretch>
                  <a:fillRect l="-932" t="-234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364476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Interpreting the distance measure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72570" y="1936376"/>
                <a:ext cx="11846859" cy="5551581"/>
              </a:xfrm>
            </p:spPr>
            <p:txBody>
              <a:bodyPr/>
              <a:lstStyle/>
              <a:p>
                <a:r>
                  <a:rPr lang="en-US" altLang="zh-TW" dirty="0" smtClean="0"/>
                  <a:t>In this section , we  </a:t>
                </a:r>
                <a:r>
                  <a:rPr lang="en-US" altLang="zh-TW" dirty="0"/>
                  <a:t>will show that the correlation </a:t>
                </a:r>
                <a:r>
                  <a:rPr lang="en-US" altLang="zh-TW" dirty="0" smtClean="0"/>
                  <a:t>measure 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                             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𝑑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𝜌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|"/>
                        <m:endChr m:val="|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𝐹</m:t>
                            </m:r>
                            <m:sSubSup>
                              <m:sSubSup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sub>
                              <m:sup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𝑇</m:t>
                                </m:r>
                              </m:sup>
                            </m:sSubSup>
                          </m:num>
                          <m:den>
                            <m:rad>
                              <m:radPr>
                                <m:degHide m:val="on"/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sub>
                                </m:s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  <m:sSubSup>
                                  <m:sSubSup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sub>
                                  <m:sup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sup>
                                </m:sSubSup>
                              </m:e>
                            </m:rad>
                            <m:rad>
                              <m:radPr>
                                <m:degHide m:val="on"/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radPr>
                              <m:deg/>
                              <m:e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sub>
                                </m:s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  <m:sSubSup>
                                  <m:sSubSup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sub>
                                  <m:sup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sup>
                                </m:sSubSup>
                              </m:e>
                            </m:rad>
                          </m:den>
                        </m:f>
                      </m:e>
                    </m:d>
                  </m:oMath>
                </a14:m>
                <a:r>
                  <a:rPr lang="zh-TW" altLang="en-US" dirty="0"/>
                  <a:t> </a:t>
                </a: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 smtClean="0"/>
                  <a:t>    ca</a:t>
                </a:r>
                <a:r>
                  <a:rPr lang="en-US" altLang="zh-TW" dirty="0"/>
                  <a:t>n be interpreted as the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cosine of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the angle </a:t>
                </a:r>
                <a:r>
                  <a:rPr lang="en-US" altLang="zh-TW" dirty="0"/>
                  <a:t>between transformed versions </a:t>
                </a:r>
                <a:r>
                  <a:rPr lang="en-US" altLang="zh-TW" dirty="0" smtClean="0"/>
                  <a:t>of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</a:t>
                </a:r>
                <a:r>
                  <a:rPr lang="en-US" altLang="zh-TW" dirty="0"/>
                  <a:t>the factor exposure vectors </a:t>
                </a:r>
                <a:r>
                  <a:rPr lang="en-US" altLang="zh-TW" dirty="0" smtClean="0"/>
                  <a:t>corresponding to </a:t>
                </a:r>
                <a:r>
                  <a:rPr lang="en-US" altLang="zh-TW" dirty="0"/>
                  <a:t>the two stocks</a:t>
                </a:r>
                <a:r>
                  <a:rPr lang="en-US" altLang="zh-TW" dirty="0" smtClean="0"/>
                  <a:t>.</a:t>
                </a:r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2570" y="1936376"/>
                <a:ext cx="11846859" cy="5551581"/>
              </a:xfrm>
              <a:blipFill rotWithShape="0">
                <a:blip r:embed="rId3"/>
                <a:stretch>
                  <a:fillRect l="-926" t="-1868" r="-66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87656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Interpreting the distance measure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215153" y="1169894"/>
                <a:ext cx="11846859" cy="555158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b="1" u="sng" dirty="0" smtClean="0"/>
                  <a:t>Calculating </a:t>
                </a:r>
                <a:r>
                  <a:rPr lang="en-US" altLang="zh-TW" b="1" u="sng" dirty="0"/>
                  <a:t>the Cosine of the Angle </a:t>
                </a:r>
                <a:r>
                  <a:rPr lang="en-US" altLang="zh-TW" b="1" u="sng" dirty="0" smtClean="0"/>
                  <a:t>between Two Vectors </a:t>
                </a:r>
                <a:r>
                  <a:rPr lang="en-US" altLang="zh-TW" b="1" dirty="0" smtClean="0"/>
                  <a:t>:</a:t>
                </a:r>
                <a:endParaRPr lang="en-US" altLang="zh-TW" b="1" u="sng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=(</m:t>
                    </m:r>
                    <m:sSubSup>
                      <m:sSub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p>
                    </m:sSub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</m:t>
                    </m:r>
                    <m:sSubSup>
                      <m:sSub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p>
                    </m:sSub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,…,</m:t>
                    </m:r>
                    <m:sSubSup>
                      <m:sSub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p>
                    </m:sSub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dirty="0" smtClean="0"/>
                  <a:t> 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=(</m:t>
                    </m:r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𝐵</m:t>
                        </m:r>
                      </m:sup>
                    </m:sSubSup>
                    <m:r>
                      <a:rPr lang="en-US" altLang="zh-TW" i="1">
                        <a:latin typeface="Cambria Math" panose="02040503050406030204" pitchFamily="18" charset="0"/>
                      </a:rPr>
                      <m:t>,</m:t>
                    </m:r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𝐵</m:t>
                        </m:r>
                      </m:sup>
                    </m:sSubSup>
                    <m:r>
                      <a:rPr lang="en-US" altLang="zh-TW" i="1">
                        <a:latin typeface="Cambria Math" panose="02040503050406030204" pitchFamily="18" charset="0"/>
                      </a:rPr>
                      <m:t>,…,</m:t>
                    </m:r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𝐵</m:t>
                        </m:r>
                      </m:sup>
                    </m:sSubSup>
                    <m:r>
                      <a:rPr lang="en-US" altLang="zh-TW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 smtClean="0"/>
                  <a:t>   Inner product: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sSubSup>
                      <m:sSub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b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=(</m:t>
                    </m:r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𝐴</m:t>
                        </m:r>
                      </m:sup>
                    </m:sSubSup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𝐵</m:t>
                        </m:r>
                      </m:sup>
                    </m:sSub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𝐴</m:t>
                        </m:r>
                      </m:sup>
                    </m:sSubSup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𝐵</m:t>
                        </m:r>
                      </m:sup>
                    </m:sSub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+…+</m:t>
                    </m:r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𝐴</m:t>
                        </m:r>
                      </m:sup>
                    </m:sSubSup>
                    <m:sSubSup>
                      <m:sSub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𝑁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𝐵</m:t>
                        </m:r>
                      </m:sup>
                    </m:sSub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𝑙𝑒𝑛𝑔𝑡h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  <m:sSubSup>
                          <m:sSub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altLang="zh-TW" i="1">
                                <a:latin typeface="Cambria Math" panose="02040503050406030204" pitchFamily="18" charset="0"/>
                              </a:rPr>
                              <m:t>T</m:t>
                            </m:r>
                          </m:sup>
                        </m:sSubSup>
                      </m:e>
                    </m:rad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zh-TW" altLang="en-US" dirty="0"/>
                  <a:t> </a:t>
                </a:r>
                <a:r>
                  <a:rPr lang="zh-TW" altLang="en-US" dirty="0" smtClean="0"/>
                  <a:t>   </a:t>
                </a:r>
                <a:r>
                  <a:rPr lang="en-US" altLang="zh-TW" dirty="0" smtClean="0"/>
                  <a:t>Then we calculate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unit vector </a:t>
                </a:r>
                <a:r>
                  <a:rPr lang="en-US" altLang="zh-TW" dirty="0" smtClean="0"/>
                  <a:t>and the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cosine is inner product between two </a:t>
                </a:r>
              </a:p>
              <a:p>
                <a:pPr marL="0" indent="0">
                  <a:buNone/>
                </a:pPr>
                <a:r>
                  <a:rPr lang="en-US" altLang="zh-TW" dirty="0">
                    <a:solidFill>
                      <a:srgbClr val="FF0000"/>
                    </a:solidFill>
                  </a:rPr>
                  <a:t>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   unit vector </a:t>
                </a:r>
                <a:r>
                  <a:rPr lang="en-US" altLang="zh-TW" dirty="0" smtClean="0"/>
                  <a:t>: 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b="0" i="0" smtClean="0">
                        <a:latin typeface="Cambria Math" panose="02040503050406030204" pitchFamily="18" charset="0"/>
                      </a:rPr>
                      <m:t>c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𝑜𝑠</m:t>
                    </m:r>
                    <m:r>
                      <a:rPr lang="zh-TW" altLang="en-US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  <m:sSubSup>
                          <m:sSub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  <m:sup>
                            <m:r>
                              <m:rPr>
                                <m:sty m:val="p"/>
                              </m:rPr>
                              <a:rPr lang="en-US" altLang="zh-TW" i="1">
                                <a:latin typeface="Cambria Math" panose="02040503050406030204" pitchFamily="18" charset="0"/>
                              </a:rPr>
                              <m:t>T</m:t>
                            </m:r>
                          </m:sup>
                        </m:sSubSup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sub>
                            </m:sSub>
                            <m:sSubSup>
                              <m:sSubSup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T</m:t>
                                </m:r>
                              </m:sup>
                            </m:sSub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)(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sub>
                            </m:sSub>
                            <m:sSubSup>
                              <m:sSubSup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Sup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sub>
                              <m:sup>
                                <m:r>
                                  <m:rPr>
                                    <m:sty m:val="p"/>
                                  </m:r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T</m:t>
                                </m:r>
                              </m:sup>
                            </m:sSub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rad>
                      </m:den>
                    </m:f>
                  </m:oMath>
                </a14:m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5153" y="1169894"/>
                <a:ext cx="11846859" cy="5551581"/>
              </a:xfrm>
              <a:blipFill rotWithShape="0">
                <a:blip r:embed="rId3"/>
                <a:stretch>
                  <a:fillRect l="-1029" t="-186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20559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Common trends model and APT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215153" y="1169894"/>
                <a:ext cx="11779623" cy="5551581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altLang="zh-TW" b="1" u="sng" dirty="0" smtClean="0"/>
                  <a:t>Example</a:t>
                </a:r>
                <a:r>
                  <a:rPr lang="en-US" altLang="zh-TW" b="1" dirty="0" smtClean="0"/>
                  <a:t> :</a:t>
                </a:r>
              </a:p>
              <a:p>
                <a:pPr marL="0" indent="0">
                  <a:buNone/>
                </a:pPr>
                <a:r>
                  <a:rPr lang="en-US" altLang="zh-TW" b="0" dirty="0" smtClean="0"/>
                  <a:t>         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0,2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=(3,0)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𝑙𝑒𝑛𝑔𝑡h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endParaRPr lang="en-US" altLang="zh-TW" b="0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           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𝑙𝑒𝑛𝑔𝑡h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3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rad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3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 So , unit vectors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of A and B is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𝑙𝑒𝑛𝑔𝑡h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e>
                        </m:d>
                      </m:den>
                    </m:f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=(0,1)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        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b="0" i="0" smtClean="0">
                        <a:latin typeface="Cambria Math" panose="02040503050406030204" pitchFamily="18" charset="0"/>
                      </a:rPr>
                      <m:t>b</m:t>
                    </m:r>
                    <m:r>
                      <a:rPr lang="en-US" altLang="zh-TW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𝑙𝑒𝑛𝑔𝑡h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e>
                        </m:d>
                      </m:den>
                    </m:f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𝐵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0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 smtClean="0"/>
                  <a:t>             Then 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zh-TW" altLang="en-US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𝑎𝑏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=0∗1+1∗0=0</m:t>
                    </m:r>
                  </m:oMath>
                </a14:m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/>
                  <a:t>              It </a:t>
                </a:r>
                <a:r>
                  <a:rPr lang="en-US" altLang="zh-TW" dirty="0" smtClean="0"/>
                  <a:t>means that the angle </a:t>
                </a:r>
                <a:r>
                  <a:rPr lang="en-US" altLang="zh-TW" dirty="0"/>
                  <a:t>between the </a:t>
                </a:r>
                <a:r>
                  <a:rPr lang="en-US" altLang="zh-TW" dirty="0" smtClean="0"/>
                  <a:t>two vectors is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90</m:t>
                        </m:r>
                      </m:e>
                      <m:sup>
                        <m:r>
                          <a:rPr lang="en-US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°</m:t>
                        </m:r>
                      </m:sup>
                    </m:sSup>
                  </m:oMath>
                </a14:m>
                <a:r>
                  <a:rPr lang="en-US" altLang="zh-TW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   i.e. The </a:t>
                </a:r>
                <a:r>
                  <a:rPr lang="en-US" altLang="zh-TW" dirty="0"/>
                  <a:t>two vectors </a:t>
                </a:r>
                <a:r>
                  <a:rPr lang="en-US" altLang="zh-TW" dirty="0" smtClean="0"/>
                  <a:t>are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orthogonal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to each other</a:t>
                </a:r>
                <a:r>
                  <a:rPr lang="en-US" altLang="zh-TW" dirty="0"/>
                  <a:t>. </a:t>
                </a: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5153" y="1169894"/>
                <a:ext cx="11779623" cy="5551581"/>
              </a:xfrm>
              <a:blipFill rotWithShape="0">
                <a:blip r:embed="rId3"/>
                <a:stretch>
                  <a:fillRect l="-931" t="-219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21535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Common trends model and APT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206188" y="804769"/>
                <a:ext cx="11779623" cy="5916706"/>
              </a:xfrm>
            </p:spPr>
            <p:txBody>
              <a:bodyPr>
                <a:normAutofit fontScale="92500"/>
              </a:bodyPr>
              <a:lstStyle/>
              <a:p>
                <a:pPr marL="0" indent="0">
                  <a:buNone/>
                </a:pPr>
                <a:r>
                  <a:rPr lang="en-US" altLang="zh-TW" b="1" u="sng" dirty="0" smtClean="0"/>
                  <a:t>Geometric Interpretation</a:t>
                </a:r>
                <a:r>
                  <a:rPr lang="en-US" altLang="zh-TW" b="1" dirty="0" smtClean="0"/>
                  <a:t> </a:t>
                </a:r>
                <a:r>
                  <a:rPr lang="en-US" altLang="zh-TW" dirty="0" smtClean="0"/>
                  <a:t>:</a:t>
                </a:r>
                <a:endParaRPr lang="en-US" altLang="zh-TW" dirty="0"/>
              </a:p>
              <a:p>
                <a:r>
                  <a:rPr kumimoji="1" lang="en-US" altLang="zh-TW" dirty="0" smtClean="0"/>
                  <a:t>We have to know </a:t>
                </a:r>
                <a:r>
                  <a:rPr kumimoji="1" lang="en-US" altLang="zh-TW" dirty="0" smtClean="0">
                    <a:solidFill>
                      <a:srgbClr val="FF0000"/>
                    </a:solidFill>
                  </a:rPr>
                  <a:t>Eigenvalue</a:t>
                </a:r>
                <a:r>
                  <a:rPr kumimoji="1" lang="zh-TW" altLang="en-US" dirty="0" smtClean="0"/>
                  <a:t> </a:t>
                </a:r>
                <a:r>
                  <a:rPr kumimoji="1" lang="en-US" altLang="zh-TW" dirty="0" smtClean="0"/>
                  <a:t>Decomposition :</a:t>
                </a:r>
              </a:p>
              <a:p>
                <a:pPr marL="0" indent="0">
                  <a:buNone/>
                </a:pPr>
                <a:r>
                  <a:rPr kumimoji="1" lang="en-US" altLang="zh-TW" dirty="0"/>
                  <a:t> </a:t>
                </a:r>
                <a:r>
                  <a:rPr kumimoji="1" lang="en-US" altLang="zh-TW" dirty="0" smtClean="0"/>
                  <a:t>   </a:t>
                </a:r>
                <a14:m>
                  <m:oMath xmlns:m="http://schemas.openxmlformats.org/officeDocument/2006/math">
                    <m:r>
                      <a:rPr kumimoji="1" lang="en-US" altLang="zh-TW" b="0" i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sty m:val="p"/>
                      </m:rPr>
                      <a:rPr kumimoji="1" lang="el-GR" altLang="zh-TW" i="1" smtClean="0">
                        <a:latin typeface="Cambria Math" panose="02040503050406030204" pitchFamily="18" charset="0"/>
                      </a:rPr>
                      <m:t>λ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and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are eigenvalue and eigenvector , if A is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square matrix </a:t>
                </a:r>
                <a:r>
                  <a:rPr lang="en-US" altLang="zh-TW" dirty="0" smtClean="0"/>
                  <a:t>satisfy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𝐴𝑣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kumimoji="1" lang="el-GR" altLang="zh-TW" i="1">
                        <a:latin typeface="Cambria Math" panose="02040503050406030204" pitchFamily="18" charset="0"/>
                      </a:rPr>
                      <m:t>λ</m:t>
                    </m:r>
                    <m:r>
                      <a:rPr kumimoji="1" lang="en-US" altLang="zh-TW" b="0" i="1" smtClean="0">
                        <a:latin typeface="Cambria Math" panose="02040503050406030204" pitchFamily="18" charset="0"/>
                      </a:rPr>
                      <m:t>𝑣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     A  n 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n  square matrix may have n eigenvalue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l-GR" altLang="zh-TW" i="1">
                            <a:latin typeface="Cambria Math" panose="02040503050406030204" pitchFamily="18" charset="0"/>
                          </a:rPr>
                          <m:t>λ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l-GR" altLang="zh-TW" i="1">
                            <a:latin typeface="Cambria Math" panose="02040503050406030204" pitchFamily="18" charset="0"/>
                          </a:rPr>
                          <m:t>λ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l-GR" altLang="zh-TW" i="1">
                            <a:latin typeface="Cambria Math" panose="02040503050406030204" pitchFamily="18" charset="0"/>
                          </a:rPr>
                          <m:t>λ</m:t>
                        </m:r>
                      </m:e>
                      <m:sub>
                        <m:r>
                          <a:rPr kumimoji="1"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altLang="zh-TW" dirty="0" smtClean="0"/>
                  <a:t> and </a:t>
                </a:r>
                <a:r>
                  <a:rPr lang="en-US" altLang="zh-TW" dirty="0"/>
                  <a:t>n </a:t>
                </a:r>
                <a:r>
                  <a:rPr lang="en-US" altLang="zh-TW" dirty="0" smtClean="0"/>
                  <a:t>corresponding 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eigenvectors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,…,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, so 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l-GR" altLang="zh-TW" i="1">
                            <a:latin typeface="Cambria Math" panose="02040503050406030204" pitchFamily="18" charset="0"/>
                          </a:rPr>
                          <m:t>λ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dirty="0" smtClean="0"/>
                  <a:t>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𝐴𝑣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l-GR" altLang="zh-TW" i="1">
                            <a:latin typeface="Cambria Math" panose="02040503050406030204" pitchFamily="18" charset="0"/>
                          </a:rPr>
                          <m:t>λ</m:t>
                        </m:r>
                      </m:e>
                      <m:sub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b="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 …, 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𝐴𝑣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kumimoji="1" lang="el-GR" altLang="zh-TW" i="1">
                            <a:latin typeface="Cambria Math" panose="02040503050406030204" pitchFamily="18" charset="0"/>
                          </a:rPr>
                          <m:t>λ</m:t>
                        </m:r>
                      </m:e>
                      <m:sub>
                        <m:r>
                          <a:rPr kumimoji="1" lang="en-US" altLang="zh-TW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  <m:r>
                      <a:rPr lang="en-US" altLang="zh-TW" b="0" i="1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;</m:t>
                    </m:r>
                  </m:oMath>
                </a14:m>
                <a:r>
                  <a:rPr lang="en-US" altLang="zh-TW" dirty="0" smtClean="0"/>
                  <a:t> </a:t>
                </a:r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If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𝐷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kumimoji="1" lang="el-GR" altLang="zh-TW" i="1">
                                            <a:latin typeface="Cambria Math" panose="02040503050406030204" pitchFamily="18" charset="0"/>
                                          </a:rPr>
                                          <m:t>λ</m:t>
                                        </m:r>
                                      </m:e>
                                      <m:sub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1</m:t>
                                        </m:r>
                                      </m:sub>
                                    </m:sSub>
                                  </m:e>
                                </m:mr>
                                <m:m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  <m:mr>
                                  <m:e>
                                    <m:sSub>
                                      <m:sSubPr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kumimoji="1" lang="el-GR" altLang="zh-TW" i="1">
                                            <a:latin typeface="Cambria Math" panose="02040503050406030204" pitchFamily="18" charset="0"/>
                                          </a:rPr>
                                          <m:t>λ</m:t>
                                        </m:r>
                                      </m:e>
                                      <m:sub>
                                        <m:r>
                                          <a:rPr kumimoji="1" lang="en-US" altLang="zh-TW" i="1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b>
                                    </m:sSub>
                                  </m:e>
                                </m:mr>
                              </m:m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1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2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  <m:t>…</m:t>
                                          </m:r>
                                        </m:e>
                                        <m:e>
                                          <m: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  <m:t>0</m:t>
                                          </m:r>
                                        </m:e>
                                      </m:mr>
                                    </m:m>
                                  </m:e>
                                </m:mr>
                                <m:mr>
                                  <m:e>
                                    <m:m>
                                      <m:mPr>
                                        <m:mcs>
                                          <m:mc>
                                            <m:mcPr>
                                              <m:count m:val="2"/>
                                              <m:mcJc m:val="center"/>
                                            </m:mcPr>
                                          </m:mc>
                                        </m:mcs>
                                        <m:ctrlPr>
                                          <a:rPr lang="en-US" altLang="zh-TW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mPr>
                                      <m:mr>
                                        <m:e>
                                          <m:r>
                                            <m:rPr>
                                              <m:brk m:alnAt="7"/>
                                            </m:rP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  <m:t>⋱</m:t>
                                          </m:r>
                                        </m:e>
                                        <m:e>
                                          <m:r>
                                            <a:rPr lang="en-US" altLang="zh-TW" b="0" i="1" smtClean="0">
                                              <a:latin typeface="Cambria Math" panose="02040503050406030204" pitchFamily="18" charset="0"/>
                                            </a:rPr>
                                            <m:t>⋮</m:t>
                                          </m:r>
                                        </m:e>
                                      </m:mr>
                                    </m:m>
                                  </m:e>
                                </m:mr>
                              </m:m>
                            </m:e>
                          </m:mr>
                          <m:m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⋮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⋱</m:t>
                              </m:r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⋱</m:t>
                                    </m:r>
                                  </m:e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</m:mr>
                              </m:m>
                            </m:e>
                          </m:mr>
                          <m:m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…</m:t>
                              </m:r>
                            </m:e>
                            <m:e>
                              <m:m>
                                <m:mPr>
                                  <m:mcs>
                                    <m:mc>
                                      <m:mcPr>
                                        <m:count m:val="2"/>
                                        <m:mcJc m:val="center"/>
                                      </m:mcPr>
                                    </m:mc>
                                  </m:mcs>
                                  <m:ctrlPr>
                                    <a:rPr lang="en-US" altLang="zh-TW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mPr>
                                <m:mr>
                                  <m:e>
                                    <m:r>
                                      <m:rPr>
                                        <m:brk m:alnAt="7"/>
                                      </m:r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e>
                                  <m:e>
                                    <m:sSub>
                                      <m:sSubPr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m:rPr>
                                            <m:sty m:val="p"/>
                                          </m:rPr>
                                          <a:rPr kumimoji="1" lang="el-GR" altLang="zh-TW" i="1">
                                            <a:latin typeface="Cambria Math" panose="02040503050406030204" pitchFamily="18" charset="0"/>
                                          </a:rPr>
                                          <m:t>λ</m:t>
                                        </m:r>
                                      </m:e>
                                      <m:sub>
                                        <m:r>
                                          <a:rPr kumimoji="1" lang="en-US" altLang="zh-TW" i="1">
                                            <a:latin typeface="Cambria Math" panose="02040503050406030204" pitchFamily="18" charset="0"/>
                                          </a:rPr>
                                          <m:t>𝑛</m:t>
                                        </m:r>
                                      </m:sub>
                                    </m:sSub>
                                  </m:e>
                                </m:mr>
                              </m:m>
                            </m:e>
                          </m:mr>
                        </m:m>
                      </m:e>
                    </m:d>
                  </m:oMath>
                </a14:m>
                <a:r>
                  <a:rPr lang="zh-TW" altLang="en-US" dirty="0" smtClean="0"/>
                  <a:t>    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b="0" i="0" smtClean="0">
                        <a:latin typeface="Cambria Math" panose="02040503050406030204" pitchFamily="18" charset="0"/>
                      </a:rPr>
                      <m:t>U</m:t>
                    </m:r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 … 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sub>
                        </m:sSub>
                      </m:e>
                    </m:d>
                  </m:oMath>
                </a14:m>
                <a:r>
                  <a:rPr lang="zh-TW" altLang="en-US" dirty="0" smtClean="0"/>
                  <a:t>   </a:t>
                </a: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i="1" dirty="0" smtClean="0">
                  <a:latin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b="0" dirty="0" smtClean="0"/>
                  <a:t>          </a:t>
                </a:r>
                <a14:m>
                  <m:oMath xmlns:m="http://schemas.openxmlformats.org/officeDocument/2006/math"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𝐴𝑈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𝑈𝐷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dirty="0" smtClean="0">
                        <a:latin typeface="Cambria Math" panose="02040503050406030204" pitchFamily="18" charset="0"/>
                      </a:rPr>
                      <m:t>𝑈𝐷</m:t>
                    </m:r>
                    <m:sSup>
                      <m:sSupPr>
                        <m:ctrlP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US" altLang="zh-TW" b="0" i="1" dirty="0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zh-TW" b="0" i="0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. </m:t>
                    </m:r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06188" y="804769"/>
                <a:ext cx="11779623" cy="5916706"/>
              </a:xfrm>
              <a:blipFill rotWithShape="0">
                <a:blip r:embed="rId3"/>
                <a:stretch>
                  <a:fillRect l="-932" t="-154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17</a:t>
            </a:fld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17759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Common trends model and APT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215153" y="1169894"/>
                <a:ext cx="11779623" cy="5551581"/>
              </a:xfrm>
            </p:spPr>
            <p:txBody>
              <a:bodyPr>
                <a:normAutofit fontScale="85000" lnSpcReduction="20000"/>
              </a:bodyPr>
              <a:lstStyle/>
              <a:p>
                <a:r>
                  <a:rPr lang="en-US" altLang="zh-TW" dirty="0" smtClean="0"/>
                  <a:t>Then we back to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altLang="zh-TW" dirty="0" smtClean="0"/>
                  <a:t> covariance matrix :   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   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altLang="zh-TW" dirty="0" smtClean="0"/>
                  <a:t> is a symmetric matrix , its eigenvector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𝑈</m:t>
                    </m:r>
                  </m:oMath>
                </a14:m>
                <a:r>
                  <a:rPr lang="en-US" altLang="zh-TW" dirty="0" smtClean="0"/>
                  <a:t> has the property that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zh-TW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</m:oMath>
                </a14:m>
                <a:r>
                  <a:rPr lang="en-US" altLang="zh-TW" dirty="0" smtClean="0"/>
                  <a:t> .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So ,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𝑈𝐷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𝑈𝐷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𝑈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p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    Let </a:t>
                </a:r>
                <a:r>
                  <a:rPr lang="en-US" altLang="zh-TW" dirty="0"/>
                  <a:t>us consider a transformation of the two vectors        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𝑈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1/2</m:t>
                        </m:r>
                      </m:sup>
                    </m:sSup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𝑈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𝐷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1/2</m:t>
                        </m:r>
                      </m:sup>
                    </m:sSup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   </a:t>
                </a:r>
                <a:r>
                  <a:rPr lang="en-US" altLang="zh-TW" dirty="0" smtClean="0"/>
                  <a:t>This </a:t>
                </a:r>
                <a:r>
                  <a:rPr lang="en-US" altLang="zh-TW" dirty="0"/>
                  <a:t>is the transformation from the factor exposure space to the </a:t>
                </a:r>
                <a:r>
                  <a:rPr lang="en-US" altLang="zh-TW" dirty="0" smtClean="0"/>
                  <a:t>factor return </a:t>
                </a:r>
                <a:r>
                  <a:rPr lang="en-US" altLang="zh-TW" dirty="0"/>
                  <a:t>space.</a:t>
                </a: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𝑙𝑒𝑛𝑔𝑡h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𝐹</m:t>
                        </m:r>
                        <m:sSubSup>
                          <m:sSub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bSup>
                      </m:e>
                    </m:ra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𝑉𝑎𝑟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rad>
                  </m:oMath>
                </a14:m>
                <a:r>
                  <a:rPr lang="zh-TW" altLang="en-US" dirty="0" smtClean="0"/>
                  <a:t> </a:t>
                </a: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       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𝑙𝑒𝑛𝑔𝑡h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𝐹</m:t>
                        </m:r>
                        <m:sSubSup>
                          <m:sSub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bSup>
                      </m:e>
                    </m:rad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𝑉𝑎𝑟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rad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sSubSup>
                      <m:sSub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b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𝐹</m:t>
                    </m:r>
                    <m:sSubSup>
                      <m:sSub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p>
                    </m:sSub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𝐶𝑜𝑣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(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,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So,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𝑐𝑜𝑠</m:t>
                    </m:r>
                    <m:r>
                      <a:rPr lang="zh-TW" altLang="en-US" b="0" i="1" smtClean="0">
                        <a:latin typeface="Cambria Math" panose="02040503050406030204" pitchFamily="18" charset="0"/>
                      </a:rPr>
                      <m:t>𝜃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  <m:sSubSup>
                          <m:sSub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bSup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𝑙𝑒𝑛𝑔𝑡h</m:t>
                            </m:r>
                            <m:d>
                              <m:d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sub>
                                </m:sSub>
                              </m:e>
                            </m:d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𝑙𝑒𝑛𝑔𝑡h</m:t>
                            </m:r>
                            <m:d>
                              <m:d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sub>
                                </m:sSub>
                              </m:e>
                            </m:d>
                          </m:e>
                        </m:rad>
                      </m:den>
                    </m:f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𝐹</m:t>
                        </m:r>
                        <m:sSubSup>
                          <m:sSub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𝑇</m:t>
                            </m:r>
                          </m:sup>
                        </m:sSubSup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d>
                              <m:d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sub>
                                </m:s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  <m:sSubSup>
                                  <m:sSubSup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𝐴</m:t>
                                    </m:r>
                                  </m:sub>
                                  <m:sup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sup>
                                </m:sSubSup>
                              </m:e>
                            </m:d>
                            <m:d>
                              <m:d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sub>
                                </m:s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𝐹</m:t>
                                </m:r>
                                <m:sSubSup>
                                  <m:sSubSup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Sup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𝐵</m:t>
                                    </m:r>
                                  </m:sub>
                                  <m:sup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𝑇</m:t>
                                    </m:r>
                                  </m:sup>
                                </m:sSubSup>
                              </m:e>
                            </m:d>
                          </m:e>
                        </m:rad>
                      </m:den>
                    </m:f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𝐶𝑜𝑣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US" altLang="zh-TW" dirty="0"/>
                          <m:t> 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𝑉𝑎𝑟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)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𝑉𝑎𝑟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𝐵</m:t>
                                </m:r>
                              </m:sub>
                            </m:s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rad>
                      </m:den>
                    </m:f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TW" altLang="en-US" b="0" i="1" smtClean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15153" y="1169894"/>
                <a:ext cx="11779623" cy="5551581"/>
              </a:xfrm>
              <a:blipFill rotWithShape="0">
                <a:blip r:embed="rId3"/>
                <a:stretch>
                  <a:fillRect l="-673" t="-252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845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Reconciling theory and practice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72570" y="2106285"/>
            <a:ext cx="11846859" cy="3469342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zh-TW" dirty="0" err="1"/>
              <a:t>Stationarity</a:t>
            </a:r>
            <a:r>
              <a:rPr lang="en-US" altLang="zh-TW" dirty="0"/>
              <a:t> of </a:t>
            </a:r>
            <a:r>
              <a:rPr lang="en-US" altLang="zh-TW" dirty="0" smtClean="0"/>
              <a:t>integrated </a:t>
            </a:r>
            <a:r>
              <a:rPr lang="en-US" altLang="zh-TW" dirty="0"/>
              <a:t>s</a:t>
            </a:r>
            <a:r>
              <a:rPr lang="en-US" altLang="zh-TW" dirty="0" smtClean="0"/>
              <a:t>pecific returns:</a:t>
            </a:r>
          </a:p>
          <a:p>
            <a:pPr lvl="1">
              <a:buFontTx/>
              <a:buChar char="-"/>
            </a:pPr>
            <a:r>
              <a:rPr lang="en-US" altLang="zh-TW" dirty="0" smtClean="0"/>
              <a:t>Using </a:t>
            </a:r>
            <a:r>
              <a:rPr lang="en-US" altLang="zh-TW" dirty="0" err="1"/>
              <a:t>cointegration</a:t>
            </a:r>
            <a:r>
              <a:rPr lang="en-US" altLang="zh-TW" dirty="0"/>
              <a:t> test to evaluate the common factor and specific </a:t>
            </a:r>
            <a:r>
              <a:rPr lang="en-US" altLang="zh-TW" dirty="0" smtClean="0"/>
              <a:t>returns for each </a:t>
            </a:r>
          </a:p>
          <a:p>
            <a:pPr marL="457200" lvl="1" indent="0">
              <a:buNone/>
            </a:pPr>
            <a:r>
              <a:rPr lang="en-US" altLang="zh-TW" dirty="0" smtClean="0"/>
              <a:t>   time period.</a:t>
            </a:r>
          </a:p>
          <a:p>
            <a:pPr lvl="1">
              <a:buFontTx/>
              <a:buChar char="-"/>
            </a:pPr>
            <a:r>
              <a:rPr lang="en-US" altLang="zh-TW" dirty="0" err="1" smtClean="0"/>
              <a:t>Cointegration</a:t>
            </a:r>
            <a:r>
              <a:rPr lang="en-US" altLang="zh-TW" dirty="0" smtClean="0"/>
              <a:t> </a:t>
            </a:r>
            <a:r>
              <a:rPr lang="en-US" altLang="zh-TW" dirty="0"/>
              <a:t>test </a:t>
            </a:r>
            <a:r>
              <a:rPr lang="en-US" altLang="zh-TW" dirty="0" smtClean="0"/>
              <a:t>:</a:t>
            </a:r>
          </a:p>
          <a:p>
            <a:pPr marL="1371600" lvl="2" indent="-457200">
              <a:buFont typeface="+mj-lt"/>
              <a:buAutoNum type="arabicParenR"/>
            </a:pPr>
            <a:r>
              <a:rPr lang="en-US" altLang="zh-TW" dirty="0" smtClean="0"/>
              <a:t>Estimation </a:t>
            </a:r>
            <a:r>
              <a:rPr lang="en-US" altLang="zh-TW" dirty="0"/>
              <a:t>of the </a:t>
            </a:r>
            <a:r>
              <a:rPr lang="en-US" altLang="zh-TW" dirty="0" err="1"/>
              <a:t>cointegration</a:t>
            </a:r>
            <a:r>
              <a:rPr lang="en-US" altLang="zh-TW" dirty="0"/>
              <a:t> </a:t>
            </a:r>
            <a:r>
              <a:rPr lang="en-US" altLang="zh-TW" dirty="0" smtClean="0"/>
              <a:t>coefficient</a:t>
            </a:r>
          </a:p>
          <a:p>
            <a:pPr marL="1371600" lvl="2" indent="-457200">
              <a:buFont typeface="+mj-lt"/>
              <a:buAutoNum type="arabicParenR"/>
            </a:pPr>
            <a:r>
              <a:rPr lang="en-US" altLang="zh-TW" dirty="0" smtClean="0"/>
              <a:t>Ensuring </a:t>
            </a:r>
            <a:r>
              <a:rPr lang="en-US" altLang="zh-TW" dirty="0"/>
              <a:t>that the spread series of the long–short portfolio </a:t>
            </a:r>
            <a:r>
              <a:rPr lang="en-US" altLang="zh-TW" dirty="0" smtClean="0"/>
              <a:t>constructed with </a:t>
            </a:r>
            <a:r>
              <a:rPr lang="en-US" altLang="zh-TW" dirty="0"/>
              <a:t>this ratio is indeed stationary.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953884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Agenda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zh-TW" dirty="0" smtClean="0"/>
              <a:t>Introduction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dirty="0" smtClean="0"/>
              <a:t>Common trends </a:t>
            </a:r>
            <a:r>
              <a:rPr lang="en-US" altLang="zh-TW" dirty="0" err="1" smtClean="0"/>
              <a:t>cointegration</a:t>
            </a:r>
            <a:r>
              <a:rPr lang="en-US" altLang="zh-TW" dirty="0" smtClean="0"/>
              <a:t> model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dirty="0"/>
              <a:t>Common trends model and </a:t>
            </a:r>
            <a:r>
              <a:rPr lang="en-US" altLang="zh-TW" dirty="0" smtClean="0"/>
              <a:t>APT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dirty="0" smtClean="0"/>
              <a:t>The </a:t>
            </a:r>
            <a:r>
              <a:rPr lang="en-US" altLang="zh-TW" dirty="0"/>
              <a:t>distance </a:t>
            </a:r>
            <a:r>
              <a:rPr lang="en-US" altLang="zh-TW" dirty="0" smtClean="0"/>
              <a:t>measure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dirty="0"/>
              <a:t>Interpreting the distance measure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r>
              <a:rPr lang="en-US" altLang="zh-TW" dirty="0"/>
              <a:t>Reconciling theory and practice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2897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Reconciling theory and practice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268941" y="847166"/>
                <a:ext cx="11618259" cy="5874310"/>
              </a:xfrm>
            </p:spPr>
            <p:txBody>
              <a:bodyPr/>
              <a:lstStyle/>
              <a:p>
                <a:pPr marL="514350" indent="-514350">
                  <a:buFont typeface="+mj-lt"/>
                  <a:buAutoNum type="arabicPeriod" startAt="2"/>
                </a:pPr>
                <a:r>
                  <a:rPr lang="en-US" altLang="zh-TW" dirty="0" smtClean="0"/>
                  <a:t>Deviations from ideal conditions :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- In APT’s views , two stocks will be </a:t>
                </a:r>
                <a:r>
                  <a:rPr lang="en-US" altLang="zh-TW" dirty="0" err="1" smtClean="0"/>
                  <a:t>cointegration</a:t>
                </a:r>
                <a:r>
                  <a:rPr lang="en-US" altLang="zh-TW" dirty="0"/>
                  <a:t> if the common </a:t>
                </a:r>
                <a:r>
                  <a:rPr lang="en-US" altLang="zh-TW" dirty="0" smtClean="0"/>
                  <a:t>factor 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correlation </a:t>
                </a:r>
                <a:r>
                  <a:rPr lang="en-US" altLang="zh-TW" dirty="0"/>
                  <a:t>between them must be +1 or –</a:t>
                </a:r>
                <a:r>
                  <a:rPr lang="en-US" altLang="zh-TW" dirty="0" smtClean="0"/>
                  <a:t>1. (very difficult!!)</a:t>
                </a:r>
              </a:p>
              <a:p>
                <a:pPr marL="0" indent="0">
                  <a:buNone/>
                </a:pPr>
                <a:r>
                  <a:rPr lang="zh-TW" altLang="en-US" dirty="0"/>
                  <a:t> </a:t>
                </a:r>
                <a:r>
                  <a:rPr lang="zh-TW" altLang="en-US" dirty="0" smtClean="0"/>
                  <a:t>     </a:t>
                </a:r>
                <a:r>
                  <a:rPr lang="en-US" altLang="zh-TW" dirty="0" smtClean="0"/>
                  <a:t>-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If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not</a:t>
                </a:r>
                <a:r>
                  <a:rPr lang="en-US" altLang="zh-TW" dirty="0" smtClean="0"/>
                  <a:t> +1 or -1 , 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−</m:t>
                    </m:r>
                    <m:r>
                      <a:rPr lang="zh-TW" altLang="en-US" i="1">
                        <a:latin typeface="Cambria Math" panose="02040503050406030204" pitchFamily="18" charset="0"/>
                      </a:rPr>
                      <m:t>𝛾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𝑐𝑓</m:t>
                            </m:r>
                          </m:sup>
                        </m:sSub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𝛾</m:t>
                        </m:r>
                        <m:sSubSup>
                          <m:sSub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i="1">
                                <a:latin typeface="Cambria Math" panose="02040503050406030204" pitchFamily="18" charset="0"/>
                              </a:rPr>
                              <m:t>B</m:t>
                            </m:r>
                          </m:sub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𝑐𝑓</m:t>
                            </m:r>
                          </m:sup>
                        </m:sSubSup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+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𝑠𝑝𝑒𝑐</m:t>
                            </m:r>
                          </m:sup>
                        </m:sSub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𝛾</m:t>
                        </m:r>
                        <m:sSubSup>
                          <m:sSub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m:rPr>
                                <m:sty m:val="p"/>
                              </m:rPr>
                              <a:rPr lang="en-US" altLang="zh-TW" i="1">
                                <a:latin typeface="Cambria Math" panose="02040503050406030204" pitchFamily="18" charset="0"/>
                              </a:rPr>
                              <m:t>B</m:t>
                            </m:r>
                          </m:sub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𝑠𝑝𝑒𝑐</m:t>
                            </m:r>
                          </m:sup>
                        </m:sSubSup>
                      </m:e>
                    </m:d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𝑝𝑜𝑟𝑡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𝑝𝑜𝑟𝑡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𝑐𝑓</m:t>
                        </m:r>
                      </m:sup>
                    </m:sSubSup>
                    <m:r>
                      <a:rPr lang="en-US" altLang="zh-TW" i="1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𝑝𝑜𝑟𝑡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𝑠𝑝𝑒𝑐</m:t>
                        </m:r>
                      </m:sup>
                    </m:sSubSup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 </m:t>
                    </m:r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𝑠𝑝𝑟𝑒𝑎𝑑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𝑝𝑜𝑟𝑡</m:t>
                        </m:r>
                      </m:sup>
                    </m:sSubSup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𝑠𝑝𝑟𝑒𝑎𝑑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𝑐𝑓</m:t>
                        </m:r>
                      </m:sup>
                    </m:sSubSup>
                    <m:r>
                      <a:rPr lang="en-US" altLang="zh-TW" i="1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𝑠𝑝𝑟𝑒𝑎𝑑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𝑠𝑝𝑒𝑐</m:t>
                        </m:r>
                      </m:sup>
                    </m:sSubSup>
                  </m:oMath>
                </a14:m>
                <a:endParaRPr lang="en-US" altLang="zh-TW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68941" y="847166"/>
                <a:ext cx="11618259" cy="5874310"/>
              </a:xfrm>
              <a:blipFill rotWithShape="0">
                <a:blip r:embed="rId3"/>
                <a:stretch>
                  <a:fillRect l="-1102" t="-18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20</a:t>
            </a:fld>
            <a:endParaRPr lang="zh-TW" altLang="en-US"/>
          </a:p>
        </p:txBody>
      </p:sp>
      <p:sp>
        <p:nvSpPr>
          <p:cNvPr id="16" name="矩形 15"/>
          <p:cNvSpPr/>
          <p:nvPr/>
        </p:nvSpPr>
        <p:spPr>
          <a:xfrm>
            <a:off x="2205316" y="3505808"/>
            <a:ext cx="833717" cy="65890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8" name="直線單箭頭接點 17"/>
          <p:cNvCxnSpPr>
            <a:stCxn id="16" idx="2"/>
          </p:cNvCxnSpPr>
          <p:nvPr/>
        </p:nvCxnSpPr>
        <p:spPr>
          <a:xfrm flipH="1">
            <a:off x="2622172" y="4164713"/>
            <a:ext cx="3" cy="29047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文字方塊 18"/>
          <p:cNvSpPr txBox="1"/>
          <p:nvPr/>
        </p:nvSpPr>
        <p:spPr>
          <a:xfrm>
            <a:off x="2117908" y="4455183"/>
            <a:ext cx="1008529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solidFill>
                  <a:srgbClr val="FF0000"/>
                </a:solidFill>
              </a:rPr>
              <a:t>Nonzero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3247461" y="5189075"/>
            <a:ext cx="1492624" cy="51098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2" name="直線單箭頭接點 21"/>
          <p:cNvCxnSpPr>
            <a:stCxn id="19" idx="2"/>
            <a:endCxn id="20" idx="0"/>
          </p:cNvCxnSpPr>
          <p:nvPr/>
        </p:nvCxnSpPr>
        <p:spPr>
          <a:xfrm>
            <a:off x="2622173" y="4824515"/>
            <a:ext cx="1371600" cy="364560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單箭頭接點 27"/>
          <p:cNvCxnSpPr>
            <a:stCxn id="20" idx="2"/>
          </p:cNvCxnSpPr>
          <p:nvPr/>
        </p:nvCxnSpPr>
        <p:spPr>
          <a:xfrm>
            <a:off x="3993773" y="5700064"/>
            <a:ext cx="0" cy="203195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/>
          <p:cNvSpPr txBox="1"/>
          <p:nvPr/>
        </p:nvSpPr>
        <p:spPr>
          <a:xfrm>
            <a:off x="3227289" y="5903259"/>
            <a:ext cx="1532968" cy="3693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 err="1" smtClean="0">
                <a:solidFill>
                  <a:srgbClr val="FF0000"/>
                </a:solidFill>
              </a:rPr>
              <a:t>Nonstationary</a:t>
            </a:r>
            <a:endParaRPr lang="zh-TW" altLang="en-US" dirty="0">
              <a:solidFill>
                <a:srgbClr val="FF0000"/>
              </a:solidFill>
            </a:endParaRPr>
          </a:p>
        </p:txBody>
      </p:sp>
      <p:sp>
        <p:nvSpPr>
          <p:cNvPr id="30" name="矩形 29"/>
          <p:cNvSpPr/>
          <p:nvPr/>
        </p:nvSpPr>
        <p:spPr>
          <a:xfrm>
            <a:off x="1075765" y="5189075"/>
            <a:ext cx="1788459" cy="510989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32" name="直線單箭頭接點 31"/>
          <p:cNvCxnSpPr>
            <a:stCxn id="29" idx="1"/>
            <a:endCxn id="30" idx="2"/>
          </p:cNvCxnSpPr>
          <p:nvPr/>
        </p:nvCxnSpPr>
        <p:spPr>
          <a:xfrm flipH="1" flipV="1">
            <a:off x="1969995" y="5700064"/>
            <a:ext cx="1257294" cy="387861"/>
          </a:xfrm>
          <a:prstGeom prst="straightConnector1">
            <a:avLst/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肘形接點 33"/>
          <p:cNvCxnSpPr/>
          <p:nvPr/>
        </p:nvCxnSpPr>
        <p:spPr>
          <a:xfrm>
            <a:off x="1196788" y="5700064"/>
            <a:ext cx="1213594" cy="847166"/>
          </a:xfrm>
          <a:prstGeom prst="bentConnector3">
            <a:avLst>
              <a:gd name="adj1" fmla="val 3462"/>
            </a:avLst>
          </a:prstGeom>
          <a:ln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文字方塊 37"/>
          <p:cNvSpPr txBox="1"/>
          <p:nvPr/>
        </p:nvSpPr>
        <p:spPr>
          <a:xfrm>
            <a:off x="2397773" y="6362564"/>
            <a:ext cx="1659032" cy="369332"/>
          </a:xfrm>
          <a:prstGeom prst="rect">
            <a:avLst/>
          </a:prstGeom>
          <a:noFill/>
          <a:ln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US" altLang="zh-TW" dirty="0" err="1" smtClean="0">
                <a:solidFill>
                  <a:srgbClr val="00B050"/>
                </a:solidFill>
              </a:rPr>
              <a:t>Nonstationary</a:t>
            </a:r>
            <a:r>
              <a:rPr lang="en-US" altLang="zh-TW" dirty="0" smtClean="0">
                <a:solidFill>
                  <a:srgbClr val="00B050"/>
                </a:solidFill>
              </a:rPr>
              <a:t>!!</a:t>
            </a:r>
            <a:endParaRPr lang="zh-TW" alt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080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Reconciling theory and practice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295835" y="1156447"/>
                <a:ext cx="11896165" cy="5392271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zh-TW" altLang="en-US" dirty="0" smtClean="0"/>
                  <a:t>      </a:t>
                </a:r>
                <a:r>
                  <a:rPr lang="en-US" altLang="zh-TW" dirty="0" smtClean="0"/>
                  <a:t>-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We </a:t>
                </a:r>
                <a:r>
                  <a:rPr lang="en-US" altLang="zh-TW" dirty="0"/>
                  <a:t>still make do </a:t>
                </a:r>
                <a:r>
                  <a:rPr lang="en-US" altLang="zh-TW" dirty="0" smtClean="0"/>
                  <a:t>with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less than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perfect conditions </a:t>
                </a:r>
                <a:r>
                  <a:rPr lang="en-US" altLang="zh-TW" dirty="0"/>
                  <a:t>of </a:t>
                </a:r>
                <a:r>
                  <a:rPr lang="en-US" altLang="zh-TW" dirty="0" err="1"/>
                  <a:t>cointegration</a:t>
                </a:r>
                <a:r>
                  <a:rPr lang="en-US" altLang="zh-TW" dirty="0" smtClean="0"/>
                  <a:t>?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𝑠𝑡𝑎𝑡𝑖𝑜𝑛𝑎𝑟𝑦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altLang="zh-TW" dirty="0" smtClean="0"/>
                  <a:t> : The variance of the stationary component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𝑛𝑜𝑛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𝑠𝑡𝑎𝑡𝑖𝑜𝑛𝑎𝑟𝑦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𝑇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altLang="zh-TW" dirty="0"/>
                  <a:t> :</a:t>
                </a:r>
                <a:r>
                  <a:rPr lang="en-US" altLang="zh-TW" dirty="0" smtClean="0"/>
                  <a:t> The </a:t>
                </a:r>
                <a:r>
                  <a:rPr lang="en-US" altLang="zh-TW" dirty="0"/>
                  <a:t>variance of the </a:t>
                </a:r>
                <a:r>
                  <a:rPr lang="en-US" altLang="zh-TW" dirty="0" err="1" smtClean="0"/>
                  <a:t>nonstationary</a:t>
                </a:r>
                <a:r>
                  <a:rPr lang="en-US" altLang="zh-TW" dirty="0"/>
                  <a:t> component </a:t>
                </a:r>
                <a:r>
                  <a:rPr lang="en-US" altLang="zh-TW" dirty="0" smtClean="0"/>
                  <a:t>is specified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                              for </a:t>
                </a:r>
                <a:r>
                  <a:rPr lang="en-US" altLang="zh-TW" dirty="0"/>
                  <a:t>a time horizon T</a:t>
                </a:r>
                <a:r>
                  <a:rPr lang="en-US" altLang="zh-TW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</a:t>
                </a:r>
                <a:r>
                  <a:rPr lang="en-US" altLang="zh-TW" u="sng" dirty="0" smtClean="0"/>
                  <a:t>Signal-to-noise ratio , SNR </a:t>
                </a:r>
                <a:r>
                  <a:rPr lang="en-US" altLang="zh-TW" dirty="0" smtClean="0"/>
                  <a:t>: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    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𝑆𝑁𝑅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𝑠𝑡𝑎𝑡𝑖𝑜𝑛𝑎𝑟𝑦</m:t>
                            </m:r>
                          </m:sub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𝑛𝑜𝑛𝑠𝑡𝑎𝑡𝑖𝑜𝑛𝑎𝑟𝑦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bSup>
                      </m:den>
                    </m:f>
                  </m:oMath>
                </a14:m>
                <a:r>
                  <a:rPr lang="en-US" altLang="zh-TW" dirty="0" smtClean="0"/>
                  <a:t> , t is trading horizon.</a:t>
                </a: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 smtClean="0"/>
                  <a:t>                     (1)If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𝑛𝑜𝑛𝑠𝑡𝑎𝑡𝑖𝑜𝑛𝑎𝑟𝑦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→0 ,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𝑆𝑁𝑅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→∞</m:t>
                    </m:r>
                  </m:oMath>
                </a14:m>
                <a:r>
                  <a:rPr lang="en-US" altLang="zh-TW" dirty="0" smtClean="0"/>
                  <a:t> .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          (2)it </a:t>
                </a:r>
                <a:r>
                  <a:rPr lang="en-US" altLang="zh-TW" dirty="0"/>
                  <a:t>make our assumption </a:t>
                </a:r>
                <a:r>
                  <a:rPr lang="en-US" altLang="zh-TW" dirty="0" smtClean="0"/>
                  <a:t>of </a:t>
                </a:r>
                <a:r>
                  <a:rPr lang="en-US" altLang="zh-TW" dirty="0" err="1" smtClean="0"/>
                  <a:t>cointegration</a:t>
                </a:r>
                <a:r>
                  <a:rPr lang="en-US" altLang="zh-TW" dirty="0" smtClean="0"/>
                  <a:t> reasonable if SNR is big!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          (3)</a:t>
                </a:r>
                <a:r>
                  <a:rPr lang="en-US" altLang="zh-TW" dirty="0"/>
                  <a:t>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𝑛𝑜𝑛𝑠𝑡𝑎𝑡𝑖𝑜𝑛𝑎𝑟𝑦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</m:oMath>
                </a14:m>
                <a:r>
                  <a:rPr lang="en-US" altLang="zh-TW" dirty="0" smtClean="0"/>
                  <a:t> </a:t>
                </a:r>
                <a:r>
                  <a:rPr lang="en-US" altLang="zh-TW" dirty="0"/>
                  <a:t>increases linearly with </a:t>
                </a:r>
                <a:r>
                  <a:rPr lang="en-US" altLang="zh-TW" dirty="0" smtClean="0"/>
                  <a:t>t ,  t ↓ </a:t>
                </a:r>
                <a:r>
                  <a:rPr lang="en-US" altLang="zh-TW" dirty="0"/>
                  <a:t>then close to the </a:t>
                </a:r>
                <a:r>
                  <a:rPr lang="en-US" altLang="zh-TW" dirty="0" smtClean="0"/>
                  <a:t>ideal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                 condition of </a:t>
                </a:r>
                <a:r>
                  <a:rPr lang="en-US" altLang="zh-TW" dirty="0" err="1"/>
                  <a:t>cointegration</a:t>
                </a:r>
                <a:r>
                  <a:rPr lang="en-US" altLang="zh-TW" dirty="0"/>
                  <a:t>.</a:t>
                </a:r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95835" y="1156447"/>
                <a:ext cx="11896165" cy="5392271"/>
              </a:xfrm>
              <a:blipFill rotWithShape="0">
                <a:blip r:embed="rId3"/>
                <a:stretch>
                  <a:fillRect t="-237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65221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Reconciling theory and practice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88259" y="1492624"/>
                <a:ext cx="11846859" cy="4863726"/>
              </a:xfrm>
            </p:spPr>
            <p:txBody>
              <a:bodyPr/>
              <a:lstStyle/>
              <a:p>
                <a:pPr marL="514350" indent="-514350">
                  <a:buFont typeface="+mj-lt"/>
                  <a:buAutoNum type="arabicPeriod" startAt="3"/>
                </a:pPr>
                <a:r>
                  <a:rPr lang="en-US" altLang="zh-TW" dirty="0" smtClean="0"/>
                  <a:t>Numerical example: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     Consider three stocks A, B, and C with factor exposures in a two factor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      model </a:t>
                </a:r>
                <a:r>
                  <a:rPr lang="en-US" altLang="zh-TW" dirty="0"/>
                  <a:t>as follows</a:t>
                </a:r>
                <a:r>
                  <a:rPr lang="en-US" altLang="zh-TW" dirty="0" smtClean="0"/>
                  <a:t>: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=[</m:t>
                    </m:r>
                    <m:m>
                      <m:mPr>
                        <m:mcs>
                          <m:mc>
                            <m:mcPr>
                              <m:count m:val="2"/>
                              <m:mcJc m:val="center"/>
                            </m:mcPr>
                          </m:mc>
                        </m:mcs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mPr>
                      <m:mr>
                        <m:e>
                          <m:r>
                            <m:rPr>
                              <m:brk m:alnAt="7"/>
                            </m:r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mr>
                    </m:m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=[</m:t>
                    </m:r>
                    <m:m>
                      <m:mPr>
                        <m:mcs>
                          <m:mc>
                            <m:mcPr>
                              <m:count m:val="2"/>
                              <m:mcJc m:val="center"/>
                            </m:mcPr>
                          </m:mc>
                        </m:mcs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mPr>
                      <m:mr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0.75</m:t>
                          </m:r>
                        </m:e>
                        <m:e>
                          <m:r>
                            <a:rPr lang="en-US" altLang="zh-TW" i="1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</m:mr>
                    </m:m>
                    <m:r>
                      <a:rPr lang="en-US" altLang="zh-TW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=[</m:t>
                    </m:r>
                    <m:m>
                      <m:mPr>
                        <m:mcs>
                          <m:mc>
                            <m:mcPr>
                              <m:count m:val="2"/>
                              <m:mcJc m:val="center"/>
                            </m:mcPr>
                          </m:mc>
                        </m:mcs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mPr>
                      <m:mr>
                        <m:e>
                          <m:r>
                            <m:rPr>
                              <m:brk m:alnAt="7"/>
                            </m:rPr>
                            <a:rPr lang="en-US" altLang="zh-TW" i="1">
                              <a:latin typeface="Cambria Math" panose="02040503050406030204" pitchFamily="18" charset="0"/>
                            </a:rPr>
                            <m:t>1</m:t>
                          </m:r>
                        </m:e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0.75</m:t>
                          </m:r>
                        </m:e>
                      </m:mr>
                    </m:m>
                    <m:r>
                      <a:rPr lang="en-US" altLang="zh-TW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 smtClean="0"/>
                  <a:t>      </a:t>
                </a:r>
                <a:r>
                  <a:rPr lang="en-US" altLang="zh-TW" dirty="0"/>
                  <a:t>Let the factor covariance </a:t>
                </a:r>
                <a:r>
                  <a:rPr lang="en-US" altLang="zh-TW" dirty="0" smtClean="0"/>
                  <a:t>matrix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.0625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0.0225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0.0225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0.1024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altLang="zh-TW" b="0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88259" y="1492624"/>
                <a:ext cx="11846859" cy="4863726"/>
              </a:xfrm>
              <a:blipFill rotWithShape="0">
                <a:blip r:embed="rId3"/>
                <a:stretch>
                  <a:fillRect l="-1081" t="-225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00995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Reconciling theory and practice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" y="1438835"/>
                <a:ext cx="12035118" cy="5282640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altLang="zh-TW" dirty="0" smtClean="0"/>
                  <a:t>       </a:t>
                </a:r>
                <a:r>
                  <a:rPr lang="en-US" altLang="zh-TW" b="1" u="sng" dirty="0" smtClean="0"/>
                  <a:t>Step1:</a:t>
                </a:r>
                <a:r>
                  <a:rPr lang="en-US" altLang="zh-TW" dirty="0" smtClean="0"/>
                  <a:t> Calculate </a:t>
                </a:r>
                <a:r>
                  <a:rPr lang="en-US" altLang="zh-TW" dirty="0"/>
                  <a:t>the common factor variance and </a:t>
                </a:r>
                <a:r>
                  <a:rPr lang="en-US" altLang="zh-TW" dirty="0" smtClean="0"/>
                  <a:t>covariance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.0625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0.0225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0.0225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0.1024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=0.2099</m:t>
                    </m:r>
                  </m:oMath>
                </a14:m>
                <a:r>
                  <a:rPr lang="en-US" altLang="zh-TW" b="0" dirty="0" smtClean="0"/>
                  <a:t>, </a:t>
                </a:r>
                <a:r>
                  <a:rPr lang="en-US" altLang="zh-TW" dirty="0"/>
                  <a:t>V</a:t>
                </a:r>
                <a:r>
                  <a:rPr lang="en-US" altLang="zh-TW" dirty="0" smtClean="0"/>
                  <a:t>olatility = 45.8%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         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0.75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.0625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0.0225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0.0225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0.1024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.75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=0.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171</m:t>
                    </m:r>
                  </m:oMath>
                </a14:m>
                <a:r>
                  <a:rPr lang="en-US" altLang="zh-TW" dirty="0"/>
                  <a:t>, Volatility = </a:t>
                </a:r>
                <a:r>
                  <a:rPr lang="en-US" altLang="zh-TW" dirty="0" smtClean="0"/>
                  <a:t>41.3%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         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0.75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.0625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0.0225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0.0225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0.1024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0.75</m:t>
                              </m:r>
                            </m:e>
                          </m:mr>
                        </m:m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=0.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1539</m:t>
                    </m:r>
                  </m:oMath>
                </a14:m>
                <a:r>
                  <a:rPr lang="en-US" altLang="zh-TW" dirty="0"/>
                  <a:t>, Volatility = </a:t>
                </a:r>
                <a:r>
                  <a:rPr lang="en-US" altLang="zh-TW" dirty="0" smtClean="0"/>
                  <a:t>39.2%</a:t>
                </a: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 smtClean="0"/>
                  <a:t>       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𝐶𝑜𝑣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.0625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0.0225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0.0225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0.1024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0.75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=0.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1887</m:t>
                    </m:r>
                  </m:oMath>
                </a14:m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 smtClean="0"/>
                  <a:t>         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𝐶𝑜𝑣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.0625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0.0225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0.0225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0.1024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0.75</m:t>
                              </m:r>
                            </m:e>
                          </m:mr>
                        </m:m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0.1787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u="sng" dirty="0"/>
                  <a:t> </a:t>
                </a:r>
                <a:r>
                  <a:rPr lang="en-US" altLang="zh-TW" u="sng" dirty="0" smtClean="0"/>
                  <a:t>               </a:t>
                </a:r>
                <a:endParaRPr lang="en-US" altLang="zh-TW" u="sng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" y="1438835"/>
                <a:ext cx="12035118" cy="5282640"/>
              </a:xfrm>
              <a:blipFill rotWithShape="0">
                <a:blip r:embed="rId3"/>
                <a:stretch>
                  <a:fillRect t="-2537" r="-55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4937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Reconciling theory and practice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0" y="1169894"/>
                <a:ext cx="12191999" cy="555158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dirty="0" smtClean="0"/>
                  <a:t>       </a:t>
                </a:r>
                <a:r>
                  <a:rPr lang="en-US" altLang="zh-TW" b="1" u="sng" dirty="0" smtClean="0"/>
                  <a:t>Step2:</a:t>
                </a:r>
                <a:r>
                  <a:rPr lang="en-US" altLang="zh-TW" dirty="0"/>
                  <a:t> Calculate the correlation (absolute value of correlation is the </a:t>
                </a:r>
                <a:r>
                  <a:rPr lang="en-US" altLang="zh-TW" dirty="0" smtClean="0"/>
                  <a:t>distance</a:t>
                </a: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 smtClean="0"/>
                  <a:t>                    measure</a:t>
                </a:r>
                <a:r>
                  <a:rPr lang="en-US" altLang="zh-TW" dirty="0"/>
                  <a:t>).</a:t>
                </a: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             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𝐶𝑜𝑟𝑟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𝐶𝑜𝑣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𝑉𝑎𝑟</m:t>
                            </m:r>
                            <m:d>
                              <m:d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</m:d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𝑉𝑎𝑟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rad>
                      </m:den>
                    </m:f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TW"/>
                          <m:t>0</m:t>
                        </m:r>
                        <m:r>
                          <m:rPr>
                            <m:nor/>
                          </m:rPr>
                          <a:rPr lang="en-US" altLang="zh-TW" b="0" i="0" smtClean="0"/>
                          <m:t>.</m:t>
                        </m:r>
                        <m:r>
                          <m:rPr>
                            <m:nor/>
                          </m:rPr>
                          <a:rPr lang="en-US" altLang="zh-TW"/>
                          <m:t>1887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0.2099∗0.171</m:t>
                            </m:r>
                          </m:e>
                        </m:rad>
                      </m:den>
                    </m:f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=0.9957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               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𝐶𝑜𝑟𝑟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𝐶𝑜𝑣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𝑉𝑎𝑟</m:t>
                            </m:r>
                            <m:d>
                              <m:d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𝐴</m:t>
                                </m:r>
                              </m:e>
                            </m:d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𝑉𝑎𝑟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rad>
                      </m:den>
                    </m:f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n-US" altLang="zh-TW"/>
                          <m:t>0 1787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0.2099∗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0.1539</m:t>
                            </m:r>
                          </m:e>
                        </m:rad>
                      </m:den>
                    </m:f>
                    <m:r>
                      <a:rPr lang="en-US" altLang="zh-TW" i="1">
                        <a:latin typeface="Cambria Math" panose="02040503050406030204" pitchFamily="18" charset="0"/>
                      </a:rPr>
                      <m:t>=0.9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431</m:t>
                    </m:r>
                  </m:oMath>
                </a14:m>
                <a:r>
                  <a:rPr lang="en-US" altLang="zh-TW" u="sng" dirty="0"/>
                  <a:t> </a:t>
                </a:r>
                <a:r>
                  <a:rPr lang="en-US" altLang="zh-TW" u="sng" dirty="0" smtClean="0"/>
                  <a:t>   </a:t>
                </a:r>
              </a:p>
              <a:p>
                <a:pPr marL="0" indent="0">
                  <a:buNone/>
                </a:pPr>
                <a:r>
                  <a:rPr lang="en-US" altLang="zh-TW" u="sng" dirty="0"/>
                  <a:t> </a:t>
                </a:r>
                <a:r>
                  <a:rPr lang="en-US" altLang="zh-TW" u="sng" dirty="0" smtClean="0"/>
                  <a:t>               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     Base on </a:t>
                </a:r>
                <a:r>
                  <a:rPr lang="en-US" altLang="zh-TW" dirty="0"/>
                  <a:t>the </a:t>
                </a:r>
                <a:r>
                  <a:rPr lang="en-US" altLang="zh-TW" dirty="0" smtClean="0"/>
                  <a:t>distance measure , we choose pair( A , B ) </a:t>
                </a:r>
                <a:r>
                  <a:rPr lang="en-US" altLang="zh-TW" u="sng" dirty="0" smtClean="0"/>
                  <a:t>           </a:t>
                </a:r>
                <a:endParaRPr lang="en-US" altLang="zh-TW" u="sng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169894"/>
                <a:ext cx="12191999" cy="5551581"/>
              </a:xfrm>
              <a:blipFill rotWithShape="0">
                <a:blip r:embed="rId3"/>
                <a:stretch>
                  <a:fillRect t="-186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80302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Reconciling theory and practice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0" y="1519518"/>
                <a:ext cx="12191999" cy="5201957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dirty="0" smtClean="0"/>
                  <a:t>       </a:t>
                </a:r>
                <a:r>
                  <a:rPr lang="en-US" altLang="zh-TW" b="1" u="sng" dirty="0"/>
                  <a:t>Step3</a:t>
                </a:r>
                <a:r>
                  <a:rPr lang="en-US" altLang="zh-TW" dirty="0"/>
                  <a:t>: Calculate the </a:t>
                </a:r>
                <a:r>
                  <a:rPr lang="en-US" altLang="zh-TW" dirty="0" err="1"/>
                  <a:t>cointegration</a:t>
                </a:r>
                <a:r>
                  <a:rPr lang="en-US" altLang="zh-TW" dirty="0"/>
                  <a:t> </a:t>
                </a:r>
                <a:r>
                  <a:rPr lang="en-US" altLang="zh-TW" dirty="0" smtClean="0"/>
                  <a:t>coefficient.            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i="1" smtClean="0">
                            <a:latin typeface="Cambria Math" panose="02040503050406030204" pitchFamily="18" charset="0"/>
                          </a:rPr>
                          <m:t>λ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𝐴𝐵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𝐶𝑜𝑣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𝑉𝑎𝑟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=1.1032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</a:rPr>
                          <m:t>λ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𝐶𝑜𝑣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𝑉𝑎𝑟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1.1613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</a:t>
                </a:r>
                <a:r>
                  <a:rPr lang="en-US" altLang="zh-TW" b="1" u="sng" dirty="0" smtClean="0"/>
                  <a:t>Step4</a:t>
                </a:r>
                <a:r>
                  <a:rPr lang="en-US" altLang="zh-TW" dirty="0"/>
                  <a:t>: Calculate the residual common factor exposure in the paired portfolio</a:t>
                </a:r>
                <a:r>
                  <a:rPr lang="en-US" altLang="zh-TW" dirty="0" smtClean="0"/>
                  <a:t>.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                   This is the exposure that causes mean drift.</a:t>
                </a: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𝑒𝑥𝑝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𝐴𝐵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</a:rPr>
                          <m:t>λ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𝐴𝐵</m:t>
                        </m:r>
                      </m:sub>
                    </m:sSub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−1.1032</m:t>
                    </m:r>
                    <m:d>
                      <m:dPr>
                        <m:begChr m:val="["/>
                        <m:endChr m:val="]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.75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=[</m:t>
                    </m:r>
                    <m:m>
                      <m:mPr>
                        <m:mcs>
                          <m:mc>
                            <m:mcPr>
                              <m:count m:val="2"/>
                              <m:mcJc m:val="center"/>
                            </m:mcPr>
                          </m:mc>
                        </m:mcs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mPr>
                      <m:mr>
                        <m:e>
                          <m:r>
                            <m:rPr>
                              <m:brk m:alnAt="7"/>
                            </m:r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.1726</m:t>
                          </m:r>
                        </m:e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−0.1032</m:t>
                          </m:r>
                        </m:e>
                      </m:mr>
                    </m:m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altLang="zh-TW" b="0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𝑒𝑥𝑝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𝐴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</a:rPr>
                          <m:t>λ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−1.1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613</m:t>
                    </m:r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0.75</m:t>
                              </m:r>
                            </m:e>
                          </m:mr>
                        </m:m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=[</m:t>
                    </m:r>
                    <m:m>
                      <m:mPr>
                        <m:mcs>
                          <m:mc>
                            <m:mcPr>
                              <m:count m:val="2"/>
                              <m:mcJc m:val="center"/>
                            </m:mcPr>
                          </m:mc>
                        </m:mcs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mPr>
                      <m:mr>
                        <m:e>
                          <m:r>
                            <m:rPr>
                              <m:brk m:alnAt="7"/>
                            </m:rP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0.1613</m:t>
                          </m:r>
                        </m:e>
                        <m:e>
                          <m:r>
                            <a:rPr lang="en-US" altLang="zh-TW" b="0" i="1" smtClean="0">
                              <a:latin typeface="Cambria Math" panose="02040503050406030204" pitchFamily="18" charset="0"/>
                            </a:rPr>
                            <m:t>0.129</m:t>
                          </m:r>
                        </m:e>
                      </m:mr>
                    </m:m>
                    <m:r>
                      <a:rPr lang="en-US" altLang="zh-TW" i="1">
                        <a:latin typeface="Cambria Math" panose="02040503050406030204" pitchFamily="18" charset="0"/>
                      </a:rPr>
                      <m:t>]</m:t>
                    </m:r>
                  </m:oMath>
                </a14:m>
                <a:endParaRPr lang="en-US" altLang="zh-TW" dirty="0"/>
              </a:p>
              <a:p>
                <a:pPr marL="0" indent="0">
                  <a:buNone/>
                </a:pPr>
                <a:endParaRPr lang="en-US" altLang="zh-TW" b="0" dirty="0" smtClean="0"/>
              </a:p>
              <a:p>
                <a:pPr marL="0" indent="0">
                  <a:buNone/>
                </a:pPr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519518"/>
                <a:ext cx="12191999" cy="5201957"/>
              </a:xfrm>
              <a:blipFill rotWithShape="0">
                <a:blip r:embed="rId3"/>
                <a:stretch>
                  <a:fillRect t="-1874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7837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Reconciling theory and practice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0" y="1169894"/>
                <a:ext cx="12191999" cy="5551581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altLang="zh-TW" dirty="0" smtClean="0"/>
                  <a:t>       </a:t>
                </a:r>
                <a:r>
                  <a:rPr lang="en-US" altLang="zh-TW" b="1" u="sng" dirty="0" smtClean="0"/>
                  <a:t>Step5:</a:t>
                </a:r>
                <a:r>
                  <a:rPr lang="en-US" altLang="zh-TW" dirty="0"/>
                  <a:t> </a:t>
                </a:r>
                <a:r>
                  <a:rPr lang="en-US" altLang="zh-TW" dirty="0" smtClean="0"/>
                  <a:t> Calculate </a:t>
                </a:r>
                <a:r>
                  <a:rPr lang="en-US" altLang="zh-TW" dirty="0"/>
                  <a:t>the common factor portfolio variance/variance of residual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                     exposure.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𝐴𝐵</m:t>
                            </m:r>
                          </m:sub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𝑐𝑓</m:t>
                            </m:r>
                          </m:sup>
                        </m:sSubSup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0.1726</m:t>
                              </m:r>
                            </m:e>
                            <m:e>
                              <m:r>
                                <a:rPr lang="en-US" altLang="zh-TW" b="0" i="1" smtClean="0">
                                  <a:latin typeface="Cambria Math" panose="02040503050406030204" pitchFamily="18" charset="0"/>
                                </a:rPr>
                                <m:t>−0.1032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.0625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0.0225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0.0225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0.1024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0.1726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−0.1032</m:t>
                              </m:r>
                            </m:e>
                          </m:mr>
                        </m:m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=0.0021</m:t>
                    </m:r>
                  </m:oMath>
                </a14:m>
                <a:endParaRPr lang="en-US" altLang="zh-TW" b="0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 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i="1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𝐴𝐵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𝑐𝑓</m:t>
                        </m:r>
                      </m:sup>
                    </m:sSub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0.0021</m:t>
                        </m:r>
                      </m:e>
                    </m:ra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=0.046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            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b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𝑐𝑓</m:t>
                            </m:r>
                          </m:sup>
                        </m:sSubSup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0.1613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0.129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2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.0625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0.0225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0.0225</m:t>
                              </m:r>
                            </m:e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0.1024</m:t>
                              </m:r>
                            </m:e>
                          </m:mr>
                        </m:m>
                      </m:e>
                    </m:d>
                    <m:d>
                      <m:dPr>
                        <m:begChr m:val="["/>
                        <m:endChr m:val="]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m:rPr>
                                  <m:brk m:alnAt="7"/>
                                </m:rP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0.1613</m:t>
                              </m:r>
                            </m:e>
                          </m:mr>
                          <m:mr>
                            <m:e>
                              <m:r>
                                <a:rPr lang="en-US" altLang="zh-TW" i="1">
                                  <a:latin typeface="Cambria Math" panose="02040503050406030204" pitchFamily="18" charset="0"/>
                                </a:rPr>
                                <m:t>0.129</m:t>
                              </m:r>
                            </m:e>
                          </m:mr>
                        </m:m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i="1" smtClean="0">
                        <a:latin typeface="Cambria Math" panose="02040503050406030204" pitchFamily="18" charset="0"/>
                      </a:rPr>
                      <m:t>0.002</m:t>
                    </m:r>
                  </m:oMath>
                </a14:m>
                <a:r>
                  <a:rPr lang="en-US" altLang="zh-TW" dirty="0" smtClean="0"/>
                  <a:t>4</a:t>
                </a: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/>
                  <a:t> 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𝐴𝐵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𝑐𝑓</m:t>
                        </m:r>
                      </m:sup>
                    </m:sSubSup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0.002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e>
                    </m:rad>
                    <m:r>
                      <a:rPr lang="en-US" altLang="zh-TW" i="1">
                        <a:latin typeface="Cambria Math" panose="02040503050406030204" pitchFamily="18" charset="0"/>
                      </a:rPr>
                      <m:t>=0.04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9</m:t>
                    </m:r>
                  </m:oMath>
                </a14:m>
                <a:endParaRPr lang="en-US" altLang="zh-TW" dirty="0"/>
              </a:p>
              <a:p>
                <a:pPr marL="0" indent="0">
                  <a:buNone/>
                </a:pPr>
                <a:endParaRPr lang="en-US" altLang="zh-TW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0" y="1169894"/>
                <a:ext cx="12191999" cy="5551581"/>
              </a:xfrm>
              <a:blipFill rotWithShape="0">
                <a:blip r:embed="rId3"/>
                <a:stretch>
                  <a:fillRect t="-186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474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Reconciling theory and practice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" y="1438835"/>
                <a:ext cx="12035118" cy="5282640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altLang="zh-TW" dirty="0" smtClean="0"/>
                  <a:t>       </a:t>
                </a:r>
                <a:r>
                  <a:rPr lang="en-US" altLang="zh-TW" b="1" u="sng" dirty="0"/>
                  <a:t>Step6:</a:t>
                </a:r>
                <a:r>
                  <a:rPr lang="en-US" altLang="zh-TW" dirty="0"/>
                  <a:t> Calculate the specific variance of the portfolio.</a:t>
                </a: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            </a:t>
                </a:r>
                <a:r>
                  <a:rPr lang="en-US" altLang="zh-TW" dirty="0" smtClean="0"/>
                  <a:t>Let </a:t>
                </a:r>
                <a:r>
                  <a:rPr lang="en-US" altLang="zh-TW" dirty="0"/>
                  <a:t>us assume the specific variance for all of </a:t>
                </a:r>
                <a:r>
                  <a:rPr lang="en-US" altLang="zh-TW" dirty="0" smtClean="0"/>
                  <a:t>the stocks </a:t>
                </a:r>
                <a:r>
                  <a:rPr lang="en-US" altLang="zh-TW" dirty="0"/>
                  <a:t>to be 0.0016</a:t>
                </a:r>
                <a:r>
                  <a:rPr lang="en-US" altLang="zh-TW" dirty="0" smtClean="0"/>
                  <a:t>.</a:t>
                </a:r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𝐴𝐵</m:t>
                            </m:r>
                          </m:sub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𝑠𝑝𝑒𝑐</m:t>
                            </m:r>
                          </m:sup>
                        </m:sSubSup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𝑠𝑝𝑒𝑐</m:t>
                            </m:r>
                          </m:sup>
                        </m:sSubSup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l-GR" altLang="zh-TW" b="0" i="1" smtClean="0">
                            <a:latin typeface="Cambria Math" panose="02040503050406030204" pitchFamily="18" charset="0"/>
                          </a:rPr>
                          <m:t>λ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𝐴𝐵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𝑠𝑝𝑒𝑐</m:t>
                            </m:r>
                          </m:sup>
                        </m:sSubSup>
                      </m:e>
                    </m:d>
                  </m:oMath>
                </a14:m>
                <a:endParaRPr lang="en-US" altLang="zh-TW" b="0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                                  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=0.0016+</m:t>
                    </m:r>
                    <m:sSup>
                      <m:s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1.1032</m:t>
                        </m:r>
                      </m:e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0.0016=0.0035</m:t>
                    </m:r>
                  </m:oMath>
                </a14:m>
                <a:endParaRPr lang="en-US" altLang="zh-TW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dirty="0">
                    <a:ea typeface="Cambria Math" panose="02040503050406030204" pitchFamily="18" charset="0"/>
                  </a:rPr>
                  <a:t> </a:t>
                </a:r>
                <a:r>
                  <a:rPr lang="en-US" altLang="zh-TW" dirty="0" smtClean="0">
                    <a:ea typeface="Cambria Math" panose="02040503050406030204" pitchFamily="18" charset="0"/>
                  </a:rPr>
                  <a:t>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𝐴𝐵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𝑠𝑝𝑒𝑐</m:t>
                        </m:r>
                      </m:sup>
                    </m:sSubSup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0.0035</m:t>
                        </m:r>
                      </m:e>
                    </m:rad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=0.059</m:t>
                    </m:r>
                  </m:oMath>
                </a14:m>
                <a:endParaRPr lang="en-US" altLang="zh-TW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altLang="zh-TW" b="0" dirty="0" smtClean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dirty="0" smtClean="0"/>
                  <a:t>            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b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𝑠𝑝𝑒𝑐</m:t>
                            </m:r>
                          </m:sup>
                        </m:sSubSup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𝐴</m:t>
                            </m:r>
                          </m:sub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𝑠𝑝𝑒𝑐</m:t>
                            </m:r>
                          </m:sup>
                        </m:sSubSup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</a:rPr>
                          <m:t>λ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bSup>
                    <m:r>
                      <a:rPr lang="en-US" altLang="zh-TW" i="1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Sup>
                          <m:sSubSup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𝐶</m:t>
                            </m:r>
                          </m:sub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𝑠𝑝𝑒𝑐</m:t>
                            </m:r>
                          </m:sup>
                        </m:sSubSup>
                      </m:e>
                    </m:d>
                  </m:oMath>
                </a14:m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/>
                  <a:t>                                  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=0.0016+</m:t>
                    </m:r>
                    <m:sSup>
                      <m:s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1.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1613</m:t>
                        </m:r>
                      </m:e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×0.0016=0.003</m:t>
                    </m:r>
                  </m:oMath>
                </a14:m>
                <a:r>
                  <a:rPr lang="en-US" altLang="zh-TW" dirty="0" smtClean="0">
                    <a:ea typeface="Cambria Math" panose="02040503050406030204" pitchFamily="18" charset="0"/>
                  </a:rPr>
                  <a:t>7</a:t>
                </a:r>
                <a:endParaRPr lang="en-US" altLang="zh-TW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r>
                  <a:rPr lang="en-US" altLang="zh-TW" dirty="0">
                    <a:ea typeface="Cambria Math" panose="02040503050406030204" pitchFamily="18" charset="0"/>
                  </a:rPr>
                  <a:t>             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zh-TW" altLang="en-US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𝜎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𝐴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𝐶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𝑠𝑝𝑒𝑐</m:t>
                        </m:r>
                      </m:sup>
                    </m:sSubSup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TW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0.003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7</m:t>
                        </m:r>
                      </m:e>
                    </m:rad>
                    <m:r>
                      <a:rPr lang="en-US" altLang="zh-TW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=0.0</m:t>
                    </m:r>
                  </m:oMath>
                </a14:m>
                <a:r>
                  <a:rPr lang="en-US" altLang="zh-TW" dirty="0" smtClean="0">
                    <a:ea typeface="Cambria Math" panose="02040503050406030204" pitchFamily="18" charset="0"/>
                  </a:rPr>
                  <a:t>61</a:t>
                </a:r>
                <a:endParaRPr lang="en-US" altLang="zh-TW" dirty="0">
                  <a:ea typeface="Cambria Math" panose="02040503050406030204" pitchFamily="18" charset="0"/>
                </a:endParaRPr>
              </a:p>
              <a:p>
                <a:pPr marL="0" indent="0">
                  <a:buNone/>
                </a:pPr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" y="1438835"/>
                <a:ext cx="12035118" cy="5282640"/>
              </a:xfrm>
              <a:blipFill rotWithShape="0">
                <a:blip r:embed="rId3"/>
                <a:stretch>
                  <a:fillRect t="-253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5735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Reconciling theory and practice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" y="1438835"/>
                <a:ext cx="12035118" cy="5282640"/>
              </a:xfrm>
            </p:spPr>
            <p:txBody>
              <a:bodyPr>
                <a:normAutofit lnSpcReduction="10000"/>
              </a:bodyPr>
              <a:lstStyle/>
              <a:p>
                <a:pPr marL="0" indent="0">
                  <a:buNone/>
                </a:pPr>
                <a:r>
                  <a:rPr lang="en-US" altLang="zh-TW" dirty="0" smtClean="0"/>
                  <a:t>       </a:t>
                </a:r>
                <a:r>
                  <a:rPr lang="en-US" altLang="zh-TW" b="1" u="sng" dirty="0"/>
                  <a:t>Step7</a:t>
                </a:r>
                <a:r>
                  <a:rPr lang="en-US" altLang="zh-TW" b="1" dirty="0"/>
                  <a:t>: </a:t>
                </a:r>
                <a:r>
                  <a:rPr lang="en-US" altLang="zh-TW" dirty="0"/>
                  <a:t>Calculate the SNR ratio with white noise assumptions for residual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                    stock </a:t>
                </a:r>
                <a:r>
                  <a:rPr lang="en-US" altLang="zh-TW" dirty="0"/>
                  <a:t>return.</a:t>
                </a: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𝑆𝑁𝑅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𝐴𝐵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𝐴𝐵</m:t>
                            </m:r>
                          </m:sub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𝑠𝑝𝑒𝑐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𝐴𝐵</m:t>
                            </m:r>
                          </m:sub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𝑐𝑓</m:t>
                            </m:r>
                          </m:sup>
                        </m:sSubSup>
                      </m:den>
                    </m:f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0.059</m:t>
                        </m:r>
                      </m:num>
                      <m:den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0.046</m:t>
                        </m:r>
                      </m:den>
                    </m:f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=1.282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𝑆𝑁𝑅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𝐴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sub>
                    </m:sSub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Sup>
                          <m:sSubSupPr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sub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𝑠𝑝𝑒𝑐</m:t>
                            </m:r>
                          </m:sup>
                        </m:sSubSup>
                      </m:num>
                      <m:den>
                        <m:sSubSup>
                          <m:sSubSupPr>
                            <m:ctrlP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bSupPr>
                          <m:e>
                            <m:r>
                              <a:rPr lang="zh-TW" altLang="en-US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𝜎</m:t>
                            </m:r>
                          </m:e>
                          <m:sub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𝐴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𝐶</m:t>
                            </m:r>
                          </m:sub>
                          <m:sup>
                            <m:r>
                              <a:rPr lang="en-US" altLang="zh-TW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𝑐𝑓</m:t>
                            </m:r>
                          </m:sup>
                        </m:sSubSup>
                      </m:den>
                    </m:f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0.061</m:t>
                        </m:r>
                      </m:num>
                      <m:den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0.04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9</m:t>
                        </m:r>
                      </m:den>
                    </m:f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1.245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 By SNR ,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we still choose pair( A , B )</a:t>
                </a:r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           A higher specific variance means higher stock volatility, indicating that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            a </a:t>
                </a:r>
                <a:r>
                  <a:rPr lang="en-US" altLang="zh-TW" dirty="0"/>
                  <a:t>high volatility environment is conducive for pairs trading</a:t>
                </a:r>
                <a:r>
                  <a:rPr lang="en-US" altLang="zh-TW" dirty="0" smtClean="0"/>
                  <a:t>.</a:t>
                </a:r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" y="1438835"/>
                <a:ext cx="12035118" cy="5282640"/>
              </a:xfrm>
              <a:blipFill rotWithShape="0">
                <a:blip r:embed="rId3"/>
                <a:stretch>
                  <a:fillRect t="-253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420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>
                <a:latin typeface="+mn-lt"/>
              </a:rPr>
              <a:t>Introduction</a:t>
            </a:r>
            <a:endParaRPr lang="zh-TW" altLang="en-US" dirty="0">
              <a:latin typeface="+mn-lt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97436" y="1325563"/>
            <a:ext cx="11997128" cy="5096436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altLang="zh-TW" dirty="0" smtClean="0"/>
              <a:t>In this chapter , we </a:t>
            </a:r>
            <a:r>
              <a:rPr lang="en-US" altLang="zh-TW" dirty="0"/>
              <a:t>focus on </a:t>
            </a:r>
            <a:r>
              <a:rPr lang="en-US" altLang="zh-TW" dirty="0" smtClean="0">
                <a:solidFill>
                  <a:srgbClr val="FF0000"/>
                </a:solidFill>
              </a:rPr>
              <a:t>Identification </a:t>
            </a:r>
            <a:r>
              <a:rPr lang="en-US" altLang="zh-TW" dirty="0">
                <a:solidFill>
                  <a:srgbClr val="FF0000"/>
                </a:solidFill>
              </a:rPr>
              <a:t>of stock </a:t>
            </a:r>
            <a:r>
              <a:rPr lang="en-US" altLang="zh-TW" dirty="0" smtClean="0">
                <a:solidFill>
                  <a:srgbClr val="FF0000"/>
                </a:solidFill>
              </a:rPr>
              <a:t>pairs</a:t>
            </a:r>
            <a:r>
              <a:rPr lang="en-US" altLang="zh-TW" dirty="0" smtClean="0"/>
              <a:t>.</a:t>
            </a:r>
          </a:p>
          <a:p>
            <a:pPr marL="514350" indent="-514350">
              <a:buFont typeface="+mj-lt"/>
              <a:buAutoNum type="arabicPeriod"/>
            </a:pPr>
            <a:r>
              <a:rPr lang="en-US" altLang="zh-TW" dirty="0" smtClean="0"/>
              <a:t>This book give us </a:t>
            </a:r>
            <a:r>
              <a:rPr lang="en-US" altLang="zh-TW" dirty="0"/>
              <a:t>a method : </a:t>
            </a:r>
            <a:endParaRPr lang="en-US" altLang="zh-TW" dirty="0" smtClean="0"/>
          </a:p>
          <a:p>
            <a:pPr marL="0" indent="0">
              <a:buNone/>
            </a:pPr>
            <a:r>
              <a:rPr lang="en-US" altLang="zh-TW" dirty="0" smtClean="0"/>
              <a:t>       </a:t>
            </a:r>
            <a:r>
              <a:rPr lang="en-US" altLang="zh-TW" dirty="0" smtClean="0">
                <a:solidFill>
                  <a:srgbClr val="FF0000"/>
                </a:solidFill>
              </a:rPr>
              <a:t>Each pair </a:t>
            </a:r>
            <a:r>
              <a:rPr lang="en-US" altLang="zh-TW" dirty="0">
                <a:solidFill>
                  <a:srgbClr val="FF0000"/>
                </a:solidFill>
              </a:rPr>
              <a:t>is associated with a </a:t>
            </a:r>
            <a:r>
              <a:rPr lang="en-US" altLang="zh-TW" dirty="0" smtClean="0">
                <a:solidFill>
                  <a:srgbClr val="FF0000"/>
                </a:solidFill>
              </a:rPr>
              <a:t>score/distance measure</a:t>
            </a:r>
            <a:r>
              <a:rPr lang="en-US" altLang="zh-TW" dirty="0" smtClean="0"/>
              <a:t>.</a:t>
            </a:r>
          </a:p>
          <a:p>
            <a:pPr marL="457200" lvl="1" indent="0">
              <a:buNone/>
            </a:pPr>
            <a:r>
              <a:rPr lang="en-US" altLang="zh-TW" dirty="0"/>
              <a:t>      - The higher the </a:t>
            </a:r>
            <a:r>
              <a:rPr lang="en-US" altLang="zh-TW" dirty="0" smtClean="0"/>
              <a:t>score , </a:t>
            </a:r>
            <a:r>
              <a:rPr lang="en-US" altLang="zh-TW" dirty="0"/>
              <a:t>the greater the degree of </a:t>
            </a:r>
            <a:r>
              <a:rPr lang="en-US" altLang="zh-TW" dirty="0" err="1" smtClean="0"/>
              <a:t>comovement</a:t>
            </a:r>
            <a:r>
              <a:rPr lang="en-US" altLang="zh-TW" dirty="0" smtClean="0"/>
              <a:t> , and vice versa.</a:t>
            </a:r>
            <a:endParaRPr lang="en-US" altLang="zh-TW" dirty="0"/>
          </a:p>
          <a:p>
            <a:pPr marL="514350" indent="-514350">
              <a:buFont typeface="+mj-lt"/>
              <a:buAutoNum type="arabicPeriod" startAt="3"/>
            </a:pPr>
            <a:r>
              <a:rPr lang="en-US" altLang="zh-TW" dirty="0"/>
              <a:t>A</a:t>
            </a:r>
            <a:r>
              <a:rPr lang="en-US" altLang="zh-TW" dirty="0" smtClean="0"/>
              <a:t> </a:t>
            </a:r>
            <a:r>
              <a:rPr lang="en-US" altLang="zh-TW" dirty="0"/>
              <a:t>proper choice of the </a:t>
            </a:r>
            <a:r>
              <a:rPr lang="en-US" altLang="zh-TW" dirty="0" smtClean="0"/>
              <a:t>score </a:t>
            </a:r>
            <a:r>
              <a:rPr lang="en-US" altLang="zh-TW" dirty="0"/>
              <a:t>measure </a:t>
            </a:r>
            <a:r>
              <a:rPr lang="en-US" altLang="zh-TW" dirty="0" smtClean="0"/>
              <a:t>become a key to </a:t>
            </a:r>
            <a:r>
              <a:rPr lang="en-US" altLang="zh-TW" dirty="0"/>
              <a:t>the pairs selection process</a:t>
            </a:r>
            <a:r>
              <a:rPr lang="en-US" altLang="zh-TW" dirty="0" smtClean="0"/>
              <a:t>.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altLang="zh-TW" dirty="0"/>
              <a:t>If we find that a pair is unsuitable for pairs </a:t>
            </a:r>
            <a:r>
              <a:rPr lang="en-US" altLang="zh-TW" dirty="0" smtClean="0"/>
              <a:t>trading , then the score of other pairs which lower than this </a:t>
            </a:r>
            <a:r>
              <a:rPr lang="en-US" altLang="zh-TW" dirty="0"/>
              <a:t>pair is also unsuitable</a:t>
            </a:r>
            <a:r>
              <a:rPr lang="en-US" altLang="zh-TW" dirty="0" smtClean="0"/>
              <a:t>.</a:t>
            </a:r>
          </a:p>
          <a:p>
            <a:pPr marL="514350" indent="-514350">
              <a:buFont typeface="+mj-lt"/>
              <a:buAutoNum type="arabicPeriod" startAt="3"/>
            </a:pPr>
            <a:r>
              <a:rPr lang="en-US" altLang="zh-TW" dirty="0"/>
              <a:t>We will find the nexus between </a:t>
            </a:r>
            <a:r>
              <a:rPr lang="en-US" altLang="zh-TW" dirty="0" err="1" smtClean="0"/>
              <a:t>cointegration</a:t>
            </a:r>
            <a:r>
              <a:rPr lang="en-US" altLang="zh-TW" dirty="0" smtClean="0"/>
              <a:t> and </a:t>
            </a:r>
            <a:r>
              <a:rPr lang="en-US" altLang="zh-TW" dirty="0"/>
              <a:t>arbitrage pricing theory (APT)</a:t>
            </a:r>
            <a:endParaRPr lang="en-US" altLang="zh-TW" dirty="0" smtClean="0"/>
          </a:p>
          <a:p>
            <a:pPr marL="514350" indent="-514350">
              <a:buFont typeface="+mj-lt"/>
              <a:buAutoNum type="arabicPeriod" startAt="3"/>
            </a:pPr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315470369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 Common trends </a:t>
            </a:r>
            <a:r>
              <a:rPr lang="en-US" altLang="zh-TW" dirty="0" err="1" smtClean="0">
                <a:latin typeface="+mn-lt"/>
              </a:rPr>
              <a:t>cointegration</a:t>
            </a:r>
            <a:r>
              <a:rPr lang="en-US" altLang="zh-TW" dirty="0" smtClean="0">
                <a:latin typeface="+mn-lt"/>
              </a:rPr>
              <a:t> model 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94872" y="2030505"/>
                <a:ext cx="11997128" cy="4161447"/>
              </a:xfrm>
            </p:spPr>
            <p:txBody>
              <a:bodyPr/>
              <a:lstStyle/>
              <a:p>
                <a:pPr marL="514350" indent="-514350">
                  <a:buFont typeface="+mj-lt"/>
                  <a:buAutoNum type="arabicPeriod"/>
                </a:pPr>
                <a:r>
                  <a:rPr lang="en-US" altLang="zh-TW" dirty="0" smtClean="0"/>
                  <a:t>Recall the CH5 :</a:t>
                </a:r>
              </a:p>
              <a:p>
                <a:pPr marL="457200" lvl="1" indent="0">
                  <a:buNone/>
                </a:pPr>
                <a:r>
                  <a:rPr lang="en-US" altLang="zh-TW" dirty="0" smtClean="0"/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altLang="zh-TW" dirty="0" smtClean="0"/>
                  <a:t> </a:t>
                </a:r>
              </a:p>
              <a:p>
                <a:pPr marL="457200" lvl="1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</m:sSub>
                  </m:oMath>
                </a14:m>
                <a:r>
                  <a:rPr lang="zh-TW" altLang="en-US" dirty="0" smtClean="0"/>
                  <a:t>    </a:t>
                </a:r>
                <a:endParaRPr lang="en-US" altLang="zh-TW" dirty="0" smtClean="0"/>
              </a:p>
              <a:p>
                <a:pPr marL="457200" lvl="1" indent="0">
                  <a:buNone/>
                </a:pPr>
                <a:r>
                  <a:rPr lang="en-US" altLang="zh-TW" dirty="0" smtClean="0"/>
                  <a:t>if two series are </a:t>
                </a:r>
                <a:r>
                  <a:rPr lang="en-US" altLang="zh-TW" dirty="0" err="1" smtClean="0"/>
                  <a:t>cointegrated</a:t>
                </a:r>
                <a:r>
                  <a:rPr lang="en-US" altLang="zh-TW" dirty="0" smtClean="0"/>
                  <a:t> 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sSub>
                          <m:sSubPr>
                            <m:ctrlP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</m:sSub>
                    <m:r>
                      <a:rPr lang="en-US" altLang="zh-TW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altLang="zh-TW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γ</m:t>
                    </m:r>
                    <m:sSub>
                      <m:sSubPr>
                        <m:ctrlP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sSub>
                          <m:sSubPr>
                            <m:ctrlP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zh-TW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altLang="zh-TW" dirty="0" smtClean="0"/>
                  <a:t> where </a:t>
                </a:r>
                <a:r>
                  <a:rPr lang="el-GR" altLang="zh-TW" dirty="0" smtClean="0">
                    <a:latin typeface="新細明體" panose="02020500000000000000" pitchFamily="18" charset="-120"/>
                    <a:ea typeface="新細明體" panose="02020500000000000000" pitchFamily="18" charset="-120"/>
                  </a:rPr>
                  <a:t>γ</a:t>
                </a:r>
                <a:r>
                  <a:rPr lang="en-US" altLang="zh-TW" dirty="0" smtClean="0">
                    <a:ea typeface="新細明體" panose="02020500000000000000" pitchFamily="18" charset="-120"/>
                  </a:rPr>
                  <a:t>is </a:t>
                </a:r>
                <a:r>
                  <a:rPr lang="en-US" altLang="zh-TW" dirty="0" err="1" smtClean="0">
                    <a:ea typeface="新細明體" panose="02020500000000000000" pitchFamily="18" charset="-120"/>
                  </a:rPr>
                  <a:t>cointegration</a:t>
                </a:r>
                <a:r>
                  <a:rPr lang="en-US" altLang="zh-TW" dirty="0" smtClean="0">
                    <a:ea typeface="新細明體" panose="02020500000000000000" pitchFamily="18" charset="-120"/>
                  </a:rPr>
                  <a:t> coefficient</a:t>
                </a:r>
                <a:r>
                  <a:rPr lang="en-US" altLang="zh-TW" dirty="0" smtClean="0"/>
                  <a:t>.</a:t>
                </a:r>
              </a:p>
              <a:p>
                <a:pPr marL="457200" lvl="1" indent="0">
                  <a:buNone/>
                </a:pPr>
                <a:endParaRPr lang="en-US" altLang="zh-TW" dirty="0" smtClean="0"/>
              </a:p>
              <a:p>
                <a:pPr marL="514350" indent="-514350">
                  <a:buFont typeface="+mj-lt"/>
                  <a:buAutoNum type="arabicPeriod"/>
                </a:pPr>
                <a:r>
                  <a:rPr lang="en-US" altLang="zh-TW" dirty="0" smtClean="0"/>
                  <a:t>Let us examine some of the implications of the common trends model.</a:t>
                </a:r>
              </a:p>
              <a:p>
                <a:pPr marL="0" indent="0">
                  <a:buNone/>
                </a:pPr>
                <a:endParaRPr lang="en-US" altLang="zh-TW" dirty="0" smtClean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4872" y="2030505"/>
                <a:ext cx="11997128" cy="4161447"/>
              </a:xfrm>
              <a:blipFill rotWithShape="0">
                <a:blip r:embed="rId2"/>
                <a:stretch>
                  <a:fillRect l="-1067" t="-2635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816286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 Common trends </a:t>
            </a:r>
            <a:r>
              <a:rPr lang="en-US" altLang="zh-TW" dirty="0" err="1" smtClean="0">
                <a:latin typeface="+mn-lt"/>
              </a:rPr>
              <a:t>cointegration</a:t>
            </a:r>
            <a:r>
              <a:rPr lang="en-US" altLang="zh-TW" dirty="0" smtClean="0">
                <a:latin typeface="+mn-lt"/>
              </a:rPr>
              <a:t> model 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94872" y="954740"/>
                <a:ext cx="11842230" cy="5647765"/>
              </a:xfrm>
            </p:spPr>
            <p:txBody>
              <a:bodyPr>
                <a:normAutofit fontScale="92500" lnSpcReduction="10000"/>
              </a:bodyPr>
              <a:lstStyle/>
              <a:p>
                <a:pPr marL="0" indent="0">
                  <a:buNone/>
                </a:pPr>
                <a:r>
                  <a:rPr lang="en-US" altLang="zh-TW" b="1" u="sng" dirty="0" smtClean="0"/>
                  <a:t>Inference 1</a:t>
                </a:r>
                <a:r>
                  <a:rPr lang="en-US" altLang="zh-TW" b="1" dirty="0" smtClean="0"/>
                  <a:t> :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       </a:t>
                </a:r>
                <a:r>
                  <a:rPr lang="en-US" altLang="zh-TW" b="1" dirty="0" smtClean="0"/>
                  <a:t>In a </a:t>
                </a:r>
                <a:r>
                  <a:rPr lang="en-US" altLang="zh-TW" b="1" dirty="0" err="1" smtClean="0"/>
                  <a:t>cointegrated</a:t>
                </a:r>
                <a:r>
                  <a:rPr lang="en-US" altLang="zh-TW" b="1" dirty="0" smtClean="0"/>
                  <a:t> system with two time series, the innovations sequences  </a:t>
                </a:r>
              </a:p>
              <a:p>
                <a:pPr marL="0" indent="0">
                  <a:buNone/>
                </a:pPr>
                <a:r>
                  <a:rPr lang="en-US" altLang="zh-TW" b="1" dirty="0"/>
                  <a:t> </a:t>
                </a:r>
                <a:r>
                  <a:rPr lang="en-US" altLang="zh-TW" b="1" dirty="0" smtClean="0"/>
                  <a:t> derived from the common trend components must be perfectly correlated. </a:t>
                </a:r>
              </a:p>
              <a:p>
                <a:pPr marL="0" indent="0">
                  <a:buNone/>
                </a:pPr>
                <a:r>
                  <a:rPr lang="en-US" altLang="zh-TW" b="1" dirty="0"/>
                  <a:t> </a:t>
                </a:r>
                <a:r>
                  <a:rPr lang="en-US" altLang="zh-TW" b="1" dirty="0" smtClean="0"/>
                  <a:t> (Correlation value must be +1 or –1).</a:t>
                </a:r>
              </a:p>
              <a:p>
                <a:pPr marL="0" indent="0">
                  <a:buNone/>
                </a:pPr>
                <a:r>
                  <a:rPr lang="en-US" altLang="zh-TW" b="1" dirty="0"/>
                  <a:t> </a:t>
                </a:r>
                <a:r>
                  <a:rPr lang="en-US" altLang="zh-TW" b="1" dirty="0" smtClean="0"/>
                  <a:t> </a:t>
                </a:r>
                <a:r>
                  <a:rPr lang="en-US" altLang="zh-TW" dirty="0" smtClean="0"/>
                  <a:t>&lt;Explanation&gt;</a:t>
                </a:r>
                <a:endParaRPr lang="en-US" altLang="zh-TW" b="1" dirty="0" smtClean="0"/>
              </a:p>
              <a:p>
                <a:pPr marL="0" indent="0">
                  <a:buNone/>
                </a:pPr>
                <a:r>
                  <a:rPr lang="zh-TW" altLang="en-US" dirty="0"/>
                  <a:t> </a:t>
                </a:r>
                <a:r>
                  <a:rPr lang="zh-TW" altLang="en-US" dirty="0" smtClean="0"/>
                  <a:t>    </a:t>
                </a:r>
                <a:r>
                  <a:rPr lang="en-US" altLang="zh-TW" dirty="0" smtClean="0"/>
                  <a:t>The innovations sequences of </a:t>
                </a:r>
                <a:r>
                  <a:rPr lang="en-US" altLang="zh-TW" b="1" dirty="0"/>
                  <a:t>common trend components</a:t>
                </a:r>
                <a:r>
                  <a:rPr lang="en-US" altLang="zh-TW" dirty="0" smtClean="0"/>
                  <a:t> is :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sSub>
                          <m:sSub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sSub>
                          <m:sSub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 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𝑎𝑛𝑑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 </m:t>
                    </m:r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sSub>
                          <m:sSub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sSub>
                          <m:sSub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sub>
                    </m:sSub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 smtClean="0"/>
                  <a:t>     We know that 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sSub>
                          <m:sSubPr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</m:sSub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γ</m:t>
                    </m:r>
                    <m:sSub>
                      <m:sSub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sSub>
                          <m:sSubPr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</m:sSub>
                    <m:r>
                      <a:rPr lang="en-US" altLang="zh-TW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⇒</m:t>
                    </m:r>
                    <m:sSub>
                      <m:sSub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sSub>
                          <m:sSubPr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sub>
                    </m:sSub>
                    <m:r>
                      <a:rPr lang="en-US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γ</m:t>
                    </m:r>
                    <m:sSub>
                      <m:sSubPr>
                        <m:ctrlP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sSub>
                          <m:sSubPr>
                            <m:ctrlP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altLang="zh-TW" dirty="0" smtClean="0"/>
                  <a:t> , So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altLang="zh-TW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γ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+1</m:t>
                            </m:r>
                          </m:sub>
                        </m:sSub>
                      </m:sub>
                    </m:sSub>
                  </m:oMath>
                </a14:m>
                <a:r>
                  <a:rPr lang="en-US" altLang="zh-TW" dirty="0" smtClean="0"/>
                  <a:t> .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Then , </a:t>
                </a:r>
                <a14:m>
                  <m:oMath xmlns:m="http://schemas.openxmlformats.org/officeDocument/2006/math"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𝑐𝑜𝑟𝑟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</m:sub>
                        </m:sSub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𝑐𝑜𝑣</m:t>
                        </m:r>
                        <m:d>
                          <m:d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sub>
                                </m:sSub>
                              </m:sub>
                            </m:sSub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𝑣𝑎𝑟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sub>
                                </m:sSub>
                              </m:sub>
                            </m:s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rad>
                        <m:rad>
                          <m:radPr>
                            <m:degHide m:val="on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𝑣𝑎𝑟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+1</m:t>
                                    </m:r>
                                  </m:sub>
                                </m:sSub>
                              </m:sub>
                            </m:s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rad>
                      </m:den>
                    </m:f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</a:rPr>
                          <m:t>γ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∗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𝑣𝑎𝑟</m:t>
                        </m:r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(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l-GR" altLang="zh-TW" i="1">
                                    <a:latin typeface="Cambria Math" panose="02040503050406030204" pitchFamily="18" charset="0"/>
                                  </a:rPr>
                                  <m:t>γ</m:t>
                                </m:r>
                              </m:e>
                              <m:sup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  <m:sSup>
                          <m:sSup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d>
                              <m:d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ad>
                                  <m:radPr>
                                    <m:degHide m:val="on"/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radPr>
                                  <m:deg/>
                                  <m:e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𝑣𝑎𝑟</m:t>
                                    </m:r>
                                    <m:r>
                                      <a:rPr lang="en-US" altLang="zh-TW" i="1">
                                        <a:latin typeface="Cambria Math" panose="02040503050406030204" pitchFamily="18" charset="0"/>
                                      </a:rPr>
                                      <m:t>(</m:t>
                                    </m:r>
                                    <m:sSub>
                                      <m:sSubPr>
                                        <m:ctrlP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bPr>
                                      <m:e>
                                        <m:r>
                                          <a:rPr lang="en-US" altLang="zh-TW" i="1">
                                            <a:latin typeface="Cambria Math" panose="02040503050406030204" pitchFamily="18" charset="0"/>
                                          </a:rPr>
                                          <m:t>𝑟</m:t>
                                        </m:r>
                                      </m:e>
                                      <m:sub>
                                        <m:sSub>
                                          <m:sSubPr>
                                            <m:ctrlP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</a:rPr>
                                            </m:ctrlPr>
                                          </m:sSubPr>
                                          <m:e>
                                            <m: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</a:rPr>
                                              <m:t>𝑧</m:t>
                                            </m:r>
                                          </m:e>
                                          <m:sub>
                                            <m: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</a:rPr>
                                              <m:t>𝑡</m:t>
                                            </m:r>
                                            <m:r>
                                              <a:rPr lang="en-US" altLang="zh-TW" i="1">
                                                <a:latin typeface="Cambria Math" panose="02040503050406030204" pitchFamily="18" charset="0"/>
                                              </a:rPr>
                                              <m:t>+1</m:t>
                                            </m:r>
                                          </m:sub>
                                        </m:sSub>
                                      </m:sub>
                                    </m:s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rad>
                              </m:e>
                            </m:d>
                          </m:e>
                          <m:sup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</a:rPr>
                          <m:t>γ</m:t>
                        </m:r>
                      </m:num>
                      <m:den>
                        <m:rad>
                          <m:radPr>
                            <m:degHide m:val="on"/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radPr>
                          <m:deg/>
                          <m:e>
                            <m:sSup>
                              <m:sSup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m:rPr>
                                    <m:sty m:val="p"/>
                                  </m:rPr>
                                  <a:rPr lang="el-GR" altLang="zh-TW" i="1">
                                    <a:latin typeface="Cambria Math" panose="02040503050406030204" pitchFamily="18" charset="0"/>
                                  </a:rPr>
                                  <m:t>γ</m:t>
                                </m:r>
                              </m:e>
                              <m:sup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rad>
                      </m:den>
                    </m:f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el-GR" altLang="zh-TW" i="1">
                            <a:latin typeface="Cambria Math" panose="02040503050406030204" pitchFamily="18" charset="0"/>
                          </a:rPr>
                          <m:t>γ</m:t>
                        </m:r>
                      </m:num>
                      <m:den>
                        <m:d>
                          <m:dPr>
                            <m:begChr m:val="|"/>
                            <m:endChr m:val="|"/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m:rPr>
                                <m:sty m:val="p"/>
                              </m:rPr>
                              <a:rPr lang="el-GR" altLang="zh-TW" i="1">
                                <a:latin typeface="Cambria Math" panose="02040503050406030204" pitchFamily="18" charset="0"/>
                              </a:rPr>
                              <m:t>γ</m:t>
                            </m:r>
                          </m:e>
                        </m:d>
                      </m:den>
                    </m:f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if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i="1">
                        <a:latin typeface="Cambria Math" panose="02040503050406030204" pitchFamily="18" charset="0"/>
                      </a:rPr>
                      <m:t>γ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&gt;0 ,</m:t>
                    </m:r>
                  </m:oMath>
                </a14:m>
                <a:r>
                  <a:rPr lang="en-US" altLang="zh-TW" dirty="0" smtClean="0"/>
                  <a:t> </a:t>
                </a:r>
                <a14:m>
                  <m:oMath xmlns:m="http://schemas.openxmlformats.org/officeDocument/2006/math">
                    <m:r>
                      <a:rPr lang="en-US" altLang="zh-TW" i="1">
                        <a:latin typeface="Cambria Math" panose="02040503050406030204" pitchFamily="18" charset="0"/>
                      </a:rPr>
                      <m:t>𝑐𝑜𝑟𝑟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</m:sub>
                        </m:sSub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=1 ,</m:t>
                    </m:r>
                    <m:r>
                      <m:rPr>
                        <m:sty m:val="p"/>
                      </m:rPr>
                      <a:rPr lang="el-GR" altLang="zh-TW" i="1">
                        <a:latin typeface="Cambria Math" panose="02040503050406030204" pitchFamily="18" charset="0"/>
                      </a:rPr>
                      <m:t>γ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&lt;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0 ,</m:t>
                    </m:r>
                    <m:r>
                      <m:rPr>
                        <m:nor/>
                      </m:rPr>
                      <a:rPr lang="en-US" altLang="zh-TW" dirty="0"/>
                      <m:t> </m:t>
                    </m:r>
                    <m:r>
                      <a:rPr lang="en-US" altLang="zh-TW" i="1">
                        <a:latin typeface="Cambria Math" panose="02040503050406030204" pitchFamily="18" charset="0"/>
                      </a:rPr>
                      <m:t>𝑐𝑜𝑟𝑟</m:t>
                    </m:r>
                    <m:d>
                      <m:d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</m:sub>
                        </m:s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i="1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i="1">
                                    <a:latin typeface="Cambria Math" panose="02040503050406030204" pitchFamily="18" charset="0"/>
                                  </a:rPr>
                                  <m:t>+1</m:t>
                                </m:r>
                              </m:sub>
                            </m:sSub>
                          </m:sub>
                        </m:sSub>
                      </m:e>
                    </m:d>
                    <m:r>
                      <a:rPr lang="en-US" altLang="zh-TW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So , the </a:t>
                </a:r>
                <a:r>
                  <a:rPr lang="en-US" altLang="zh-TW" dirty="0"/>
                  <a:t>two variables are </a:t>
                </a:r>
                <a:r>
                  <a:rPr lang="en-US" altLang="zh-TW" dirty="0">
                    <a:solidFill>
                      <a:srgbClr val="FF0000"/>
                    </a:solidFill>
                  </a:rPr>
                  <a:t>identical up to a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scalar</a:t>
                </a:r>
                <a:r>
                  <a:rPr lang="en-US" altLang="zh-TW" dirty="0" smtClean="0"/>
                  <a:t>.</a:t>
                </a:r>
              </a:p>
              <a:p>
                <a:pPr marL="0" indent="0">
                  <a:buNone/>
                </a:pPr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4872" y="954740"/>
                <a:ext cx="11842230" cy="5647765"/>
              </a:xfrm>
              <a:blipFill rotWithShape="1">
                <a:blip r:embed="rId3"/>
                <a:stretch>
                  <a:fillRect l="-926" t="-2160" b="-108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矩形 3"/>
          <p:cNvSpPr/>
          <p:nvPr/>
        </p:nvSpPr>
        <p:spPr>
          <a:xfrm>
            <a:off x="403761" y="2743200"/>
            <a:ext cx="11471564" cy="41148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416772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 Common trends </a:t>
            </a:r>
            <a:r>
              <a:rPr lang="en-US" altLang="zh-TW" dirty="0" err="1" smtClean="0">
                <a:latin typeface="+mn-lt"/>
              </a:rPr>
              <a:t>cointegration</a:t>
            </a:r>
            <a:r>
              <a:rPr lang="en-US" altLang="zh-TW" dirty="0" smtClean="0">
                <a:latin typeface="+mn-lt"/>
              </a:rPr>
              <a:t> model 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94872" y="1211117"/>
                <a:ext cx="11826799" cy="500773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altLang="zh-TW" b="1" u="sng" dirty="0" smtClean="0"/>
                  <a:t>Inference 2</a:t>
                </a:r>
                <a:r>
                  <a:rPr lang="en-US" altLang="zh-TW" b="1" dirty="0" smtClean="0"/>
                  <a:t> :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       </a:t>
                </a:r>
                <a:r>
                  <a:rPr lang="en-US" altLang="zh-TW" b="1" dirty="0" smtClean="0"/>
                  <a:t>The </a:t>
                </a:r>
                <a:r>
                  <a:rPr lang="en-US" altLang="zh-TW" b="1" dirty="0" err="1" smtClean="0"/>
                  <a:t>cointegration</a:t>
                </a:r>
                <a:r>
                  <a:rPr lang="en-US" altLang="zh-TW" b="1" dirty="0" smtClean="0"/>
                  <a:t> coefficient may be obtained by a regression of the </a:t>
                </a:r>
              </a:p>
              <a:p>
                <a:pPr marL="0" indent="0">
                  <a:buNone/>
                </a:pPr>
                <a:r>
                  <a:rPr lang="en-US" altLang="zh-TW" b="1" dirty="0" smtClean="0"/>
                  <a:t>   innovation sequences of the common trends against each other.</a:t>
                </a:r>
              </a:p>
              <a:p>
                <a:pPr marL="0" indent="0">
                  <a:buNone/>
                </a:pPr>
                <a:r>
                  <a:rPr lang="en-US" altLang="zh-TW" b="1" dirty="0"/>
                  <a:t> </a:t>
                </a:r>
                <a:r>
                  <a:rPr lang="en-US" altLang="zh-TW" b="1" dirty="0" smtClean="0"/>
                  <a:t>   </a:t>
                </a:r>
                <a:r>
                  <a:rPr lang="en-US" altLang="zh-TW" dirty="0" smtClean="0"/>
                  <a:t>&lt;Explanation&gt;</a:t>
                </a: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 smtClean="0"/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sSub>
                          <m:sSub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zh-TW" altLang="en-US" b="0" i="1" smtClean="0">
                        <a:latin typeface="Cambria Math" panose="02040503050406030204" pitchFamily="18" charset="0"/>
                      </a:rPr>
                      <m:t>𝛾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⇒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𝐶𝑜𝑣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𝑦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sub>
                        </m:sSub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𝐶𝑜𝑣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𝛾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sub>
                        </m:sSub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altLang="zh-TW" b="0" i="1" smtClean="0">
                        <a:latin typeface="Cambria Math" panose="02040503050406030204" pitchFamily="18" charset="0"/>
                      </a:rPr>
                      <m:t>γ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𝐶𝑜𝑣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,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sub>
                        </m:sSub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altLang="zh-TW" b="0" i="1" smtClean="0">
                        <a:latin typeface="Cambria Math" panose="02040503050406030204" pitchFamily="18" charset="0"/>
                      </a:rPr>
                      <m:t>γ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𝑉𝑎𝑟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𝑟</m:t>
                            </m:r>
                          </m:e>
                          <m:sub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𝑧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sub>
                        </m:sSub>
                      </m:e>
                    </m:d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endParaRPr lang="en-US" altLang="zh-TW" dirty="0"/>
              </a:p>
              <a:p>
                <a:pPr marL="0" indent="0">
                  <a:buNone/>
                </a:pPr>
                <a:r>
                  <a:rPr lang="en-US" altLang="zh-TW" dirty="0" smtClean="0">
                    <a:ea typeface="Cambria Math" panose="02040503050406030204" pitchFamily="18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US" altLang="zh-TW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∴</m:t>
                    </m:r>
                    <m:r>
                      <a:rPr lang="zh-TW" altLang="en-US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altLang="zh-TW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𝐶𝑜𝑣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altLang="zh-TW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𝑦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sub>
                            </m:s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,</m:t>
                            </m:r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𝑉𝑎𝑟</m:t>
                        </m:r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𝑟</m:t>
                                </m:r>
                              </m:e>
                              <m:sub>
                                <m:sSub>
                                  <m:sSubPr>
                                    <m:ctrlP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𝑧</m:t>
                                    </m:r>
                                  </m:e>
                                  <m:sub>
                                    <m:r>
                                      <a:rPr lang="en-US" altLang="zh-TW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sub>
                                </m:sSub>
                              </m:sub>
                            </m:sSub>
                          </m:e>
                        </m:d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 </m:t>
                        </m:r>
                      </m:den>
                    </m:f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4872" y="1211117"/>
                <a:ext cx="11826799" cy="5007730"/>
              </a:xfrm>
              <a:blipFill rotWithShape="0">
                <a:blip r:embed="rId2"/>
                <a:stretch>
                  <a:fillRect l="-1082" t="-207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矩形 4"/>
          <p:cNvSpPr/>
          <p:nvPr/>
        </p:nvSpPr>
        <p:spPr>
          <a:xfrm>
            <a:off x="391886" y="2755075"/>
            <a:ext cx="11412187" cy="2802577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35334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 Common trends </a:t>
            </a:r>
            <a:r>
              <a:rPr lang="en-US" altLang="zh-TW" dirty="0" err="1" smtClean="0">
                <a:latin typeface="+mn-lt"/>
              </a:rPr>
              <a:t>cointegration</a:t>
            </a:r>
            <a:r>
              <a:rPr lang="en-US" altLang="zh-TW" dirty="0" smtClean="0">
                <a:latin typeface="+mn-lt"/>
              </a:rPr>
              <a:t> model </a:t>
            </a:r>
            <a:endParaRPr lang="zh-TW" altLang="en-US" dirty="0">
              <a:latin typeface="+mn-lt"/>
            </a:endParaRPr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>
          <a:xfrm>
            <a:off x="712694" y="1223682"/>
            <a:ext cx="9735672" cy="4361610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 startAt="3"/>
            </a:pPr>
            <a:r>
              <a:rPr lang="en-US" altLang="zh-TW" dirty="0" smtClean="0"/>
              <a:t>Discussion:</a:t>
            </a:r>
          </a:p>
          <a:p>
            <a:pPr marL="514350" indent="-514350">
              <a:buFont typeface="+mj-lt"/>
              <a:buAutoNum type="arabicPeriod" startAt="3"/>
            </a:pPr>
            <a:endParaRPr lang="en-US" altLang="zh-TW" dirty="0" smtClean="0"/>
          </a:p>
          <a:p>
            <a:pPr marL="914400" lvl="1" indent="-457200">
              <a:buFont typeface="+mj-lt"/>
              <a:buAutoNum type="arabicParenR"/>
            </a:pPr>
            <a:r>
              <a:rPr lang="en-US" altLang="zh-TW" dirty="0" smtClean="0"/>
              <a:t>The correlation of the innovation sequences of </a:t>
            </a:r>
            <a:r>
              <a:rPr lang="en-US" altLang="zh-TW" dirty="0"/>
              <a:t>common </a:t>
            </a:r>
            <a:r>
              <a:rPr lang="en-US" altLang="zh-TW" dirty="0" smtClean="0"/>
              <a:t>trend component and whole series are difference.</a:t>
            </a:r>
          </a:p>
          <a:p>
            <a:pPr marL="914400" lvl="1" indent="-457200">
              <a:buFont typeface="+mj-lt"/>
              <a:buAutoNum type="arabicParenR"/>
            </a:pPr>
            <a:endParaRPr lang="en-US" altLang="zh-TW" dirty="0"/>
          </a:p>
          <a:p>
            <a:pPr marL="914400" lvl="1" indent="-457200">
              <a:buFont typeface="+mj-lt"/>
              <a:buAutoNum type="arabicParenR"/>
            </a:pPr>
            <a:r>
              <a:rPr lang="en-US" altLang="zh-TW" dirty="0" smtClean="0"/>
              <a:t>If </a:t>
            </a:r>
            <a:r>
              <a:rPr lang="en-US" altLang="zh-TW" dirty="0" err="1" smtClean="0"/>
              <a:t>cointegration</a:t>
            </a:r>
            <a:r>
              <a:rPr lang="en-US" altLang="zh-TW" dirty="0" smtClean="0"/>
              <a:t> exist, the specific component is absolutely necessary to be stationary.</a:t>
            </a:r>
          </a:p>
          <a:p>
            <a:pPr marL="914400" lvl="2" indent="0">
              <a:buNone/>
            </a:pPr>
            <a:endParaRPr lang="en-US" altLang="zh-TW" dirty="0"/>
          </a:p>
          <a:p>
            <a:pPr marL="914400" lvl="1" indent="-457200">
              <a:buFont typeface="+mj-lt"/>
              <a:buAutoNum type="arabicParenR"/>
            </a:pPr>
            <a:r>
              <a:rPr lang="en-US" altLang="zh-TW" dirty="0" smtClean="0"/>
              <a:t>The first difference of the specific component </a:t>
            </a:r>
            <a:r>
              <a:rPr lang="en-US" altLang="zh-TW" dirty="0" smtClean="0">
                <a:solidFill>
                  <a:srgbClr val="FF0000"/>
                </a:solidFill>
              </a:rPr>
              <a:t>must not</a:t>
            </a:r>
            <a:r>
              <a:rPr lang="zh-TW" altLang="en-US" dirty="0" smtClean="0">
                <a:solidFill>
                  <a:srgbClr val="FF0000"/>
                </a:solidFill>
              </a:rPr>
              <a:t> </a:t>
            </a:r>
            <a:r>
              <a:rPr lang="en-US" altLang="zh-TW" dirty="0" smtClean="0">
                <a:solidFill>
                  <a:srgbClr val="FF0000"/>
                </a:solidFill>
              </a:rPr>
              <a:t>be white noise</a:t>
            </a:r>
            <a:r>
              <a:rPr lang="en-US" altLang="zh-TW" dirty="0" smtClean="0"/>
              <a:t>, because if the differenced series were white noise, then the</a:t>
            </a:r>
            <a:r>
              <a:rPr lang="zh-TW" altLang="en-US" dirty="0" smtClean="0"/>
              <a:t> </a:t>
            </a:r>
            <a:r>
              <a:rPr lang="en-US" altLang="zh-TW" dirty="0" smtClean="0"/>
              <a:t>specific series would be a random walk, a </a:t>
            </a:r>
            <a:r>
              <a:rPr lang="en-US" altLang="zh-TW" dirty="0" err="1" smtClean="0"/>
              <a:t>nonstationary</a:t>
            </a:r>
            <a:r>
              <a:rPr lang="en-US" altLang="zh-TW" dirty="0" smtClean="0"/>
              <a:t> series.</a:t>
            </a:r>
          </a:p>
          <a:p>
            <a:pPr marL="914400" lvl="1" indent="-457200">
              <a:buFont typeface="+mj-lt"/>
              <a:buAutoNum type="arabicParenR"/>
            </a:pPr>
            <a:endParaRPr lang="en-US" altLang="zh-TW" dirty="0" smtClean="0"/>
          </a:p>
          <a:p>
            <a:pPr marL="914400" lvl="1" indent="-457200">
              <a:buFont typeface="+mj-lt"/>
              <a:buAutoNum type="arabicParenR"/>
            </a:pPr>
            <a:endParaRPr lang="en-US" altLang="zh-TW" dirty="0" smtClean="0"/>
          </a:p>
          <a:p>
            <a:pPr marL="0" indent="0">
              <a:buNone/>
            </a:pP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20460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 Common trends model and APT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174885" y="1184222"/>
                <a:ext cx="11842230" cy="5579649"/>
              </a:xfrm>
            </p:spPr>
            <p:txBody>
              <a:bodyPr>
                <a:normAutofit/>
              </a:bodyPr>
              <a:lstStyle/>
              <a:p>
                <a:r>
                  <a:rPr lang="en-US" altLang="zh-TW" dirty="0" smtClean="0"/>
                  <a:t>We know that logarithm of stock price was modeled as a random walk.</a:t>
                </a:r>
              </a:p>
              <a:p>
                <a:pPr marL="914400" lvl="1" indent="-457200">
                  <a:buFont typeface="+mj-lt"/>
                  <a:buAutoNum type="arabicParenR"/>
                </a:pPr>
                <a:r>
                  <a:rPr lang="en-US" altLang="zh-TW" dirty="0" smtClean="0"/>
                  <a:t>Common trends model: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       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𝑝𝑟𝑖𝑐𝑒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</m:e>
                    </m:func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𝑛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</m:oMath>
                </a14:m>
                <a:endParaRPr lang="en-US" altLang="zh-TW" b="0" dirty="0" smtClean="0"/>
              </a:p>
              <a:p>
                <a:pPr marL="914400" lvl="1" indent="-457200">
                  <a:buFont typeface="+mj-lt"/>
                  <a:buAutoNum type="arabicParenR" startAt="2"/>
                </a:pPr>
                <a:r>
                  <a:rPr lang="en-US" altLang="zh-TW" dirty="0" smtClean="0"/>
                  <a:t>Differencing it we get the sequence of return , so 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𝑝𝑟𝑖𝑐𝑒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sub>
                            </m:sSub>
                          </m:e>
                        </m:d>
                      </m:e>
                    </m:func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zh-TW" b="0" i="0" smtClean="0"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d>
                          <m:d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𝑝𝑟𝑖𝑐𝑒</m:t>
                                </m:r>
                              </m:e>
                              <m:sub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  <m:r>
                                  <a:rPr lang="en-US" altLang="zh-TW" b="0" i="1" smtClean="0">
                                    <a:latin typeface="Cambria Math" panose="02040503050406030204" pitchFamily="18" charset="0"/>
                                  </a:rPr>
                                  <m:t>−1</m:t>
                                </m:r>
                              </m:sub>
                            </m:sSub>
                          </m:e>
                        </m:d>
                      </m:e>
                    </m:func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+(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zh-TW" altLang="en-US" b="0" i="1" smtClean="0">
                            <a:latin typeface="Cambria Math" panose="02040503050406030204" pitchFamily="18" charset="0"/>
                          </a:rPr>
                          <m:t>𝜀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       </a:t>
                </a:r>
                <a14:m>
                  <m:oMath xmlns:m="http://schemas.openxmlformats.org/officeDocument/2006/math">
                    <m:r>
                      <a:rPr lang="en-US" altLang="zh-TW" b="0" i="0" smtClean="0">
                        <a:latin typeface="Cambria Math" panose="02040503050406030204" pitchFamily="18" charset="0"/>
                      </a:rPr>
                      <m:t> ⇒</m:t>
                    </m:r>
                    <m:sSub>
                      <m:sSubPr>
                        <m:ctrlPr>
                          <a:rPr lang="en-US" altLang="zh-TW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</m:sSub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p>
                    </m:sSub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+</m:t>
                    </m:r>
                    <m:sSubSup>
                      <m:sSub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bSup>
                  </m:oMath>
                </a14:m>
                <a:endParaRPr lang="en-US" altLang="zh-TW" dirty="0" smtClean="0"/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</a:t>
                </a:r>
                <a:r>
                  <a:rPr lang="zh-TW" altLang="en-US" dirty="0" smtClean="0"/>
                  <a:t> </a:t>
                </a:r>
                <a:r>
                  <a:rPr lang="en-US" altLang="zh-TW" dirty="0" smtClean="0"/>
                  <a:t>So ,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sub>
                        </m:s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𝑛</m:t>
                            </m:r>
                          </m:e>
                          <m:sub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altLang="zh-TW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sub>
                        </m:sSub>
                      </m:e>
                    </m:d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=</m:t>
                    </m:r>
                    <m:sSubSup>
                      <m:sSubSupPr>
                        <m:ctrlPr>
                          <a:rPr lang="en-US" altLang="zh-TW" b="0" i="1" smtClean="0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b="0" i="1" smtClean="0">
                            <a:latin typeface="Cambria Math" panose="02040503050406030204" pitchFamily="18" charset="0"/>
                          </a:rPr>
                          <m:t>𝑐</m:t>
                        </m:r>
                      </m:sup>
                    </m:sSubSup>
                    <m:r>
                      <a:rPr lang="en-US" altLang="zh-TW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zh-TW" dirty="0" smtClean="0"/>
                  <a:t>is the same with innovation derived from the  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common trend component.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By 1) and 2), If two stocks are </a:t>
                </a:r>
                <a:r>
                  <a:rPr lang="en-US" altLang="zh-TW" dirty="0" err="1" smtClean="0"/>
                  <a:t>cointegrated</a:t>
                </a:r>
                <a:r>
                  <a:rPr lang="en-US" altLang="zh-TW" dirty="0" smtClean="0"/>
                  <a:t>, the returns from their common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      trends must be identical up to a scalar.</a:t>
                </a:r>
              </a:p>
              <a:p>
                <a:pPr marL="0" indent="0">
                  <a:buNone/>
                </a:pPr>
                <a:endParaRPr lang="zh-TW" altLang="en-US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74885" y="1184222"/>
                <a:ext cx="11842230" cy="5579649"/>
              </a:xfrm>
              <a:blipFill rotWithShape="0">
                <a:blip r:embed="rId3"/>
                <a:stretch>
                  <a:fillRect l="-927" t="-174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86271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/>
          <a:lstStyle/>
          <a:p>
            <a:pPr algn="ctr"/>
            <a:r>
              <a:rPr lang="en-US" altLang="zh-TW" dirty="0" smtClean="0">
                <a:latin typeface="+mn-lt"/>
              </a:rPr>
              <a:t>Common trends model and APT</a:t>
            </a:r>
            <a:endParaRPr lang="zh-TW" altLang="en-US" dirty="0">
              <a:latin typeface="+mn-lt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內容版面配置區 2"/>
              <p:cNvSpPr>
                <a:spLocks noGrp="1"/>
              </p:cNvSpPr>
              <p:nvPr>
                <p:ph idx="1"/>
              </p:nvPr>
            </p:nvSpPr>
            <p:spPr>
              <a:xfrm>
                <a:off x="228600" y="1169894"/>
                <a:ext cx="11846859" cy="5551581"/>
              </a:xfrm>
            </p:spPr>
            <p:txBody>
              <a:bodyPr>
                <a:normAutofit fontScale="92500" lnSpcReduction="10000"/>
              </a:bodyPr>
              <a:lstStyle/>
              <a:p>
                <a:r>
                  <a:rPr lang="en-US" altLang="zh-TW" dirty="0" smtClean="0"/>
                  <a:t> </a:t>
                </a:r>
                <a:r>
                  <a:rPr lang="en-US" altLang="zh-TW" dirty="0"/>
                  <a:t>Why in the world should stocks ever have common returns</a:t>
                </a:r>
                <a:r>
                  <a:rPr lang="en-US" altLang="zh-TW" dirty="0" smtClean="0"/>
                  <a:t>?    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     APT include that :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- The stock return = common factor returns + specific returns.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 </a:t>
                </a:r>
                <a:r>
                  <a:rPr lang="en-US" altLang="zh-TW" dirty="0" smtClean="0"/>
                  <a:t>         - </a:t>
                </a:r>
                <a:r>
                  <a:rPr lang="en-US" altLang="zh-TW" dirty="0"/>
                  <a:t>If two stocks share the </a:t>
                </a:r>
                <a:r>
                  <a:rPr lang="en-US" altLang="zh-TW" dirty="0" smtClean="0"/>
                  <a:t>same risk </a:t>
                </a:r>
                <a:r>
                  <a:rPr lang="en-US" altLang="zh-TW" dirty="0"/>
                  <a:t>factor exposure profile, then </a:t>
                </a:r>
                <a:r>
                  <a:rPr lang="en-US" altLang="zh-TW" dirty="0" smtClean="0"/>
                  <a:t>the common 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</a:t>
                </a:r>
                <a:r>
                  <a:rPr lang="en-US" altLang="zh-TW" dirty="0" smtClean="0"/>
                  <a:t>            factor </a:t>
                </a:r>
                <a:r>
                  <a:rPr lang="en-US" altLang="zh-TW" dirty="0"/>
                  <a:t>returns for both </a:t>
                </a:r>
                <a:r>
                  <a:rPr lang="en-US" altLang="zh-TW" dirty="0" smtClean="0"/>
                  <a:t>the stocks </a:t>
                </a:r>
                <a:r>
                  <a:rPr lang="en-US" altLang="zh-TW" dirty="0"/>
                  <a:t>must be the same</a:t>
                </a:r>
                <a:r>
                  <a:rPr lang="en-US" altLang="zh-TW" dirty="0" smtClean="0"/>
                  <a:t>.</a:t>
                </a:r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r>
                  <a:rPr lang="en-US" altLang="zh-TW" dirty="0" smtClean="0"/>
                  <a:t>The specific return </a:t>
                </a:r>
                <a14:m>
                  <m:oMath xmlns:m="http://schemas.openxmlformats.org/officeDocument/2006/math">
                    <m:sSubSup>
                      <m:sSubSupPr>
                        <m:ctrlPr>
                          <a:rPr lang="en-US" altLang="zh-TW" i="1">
                            <a:latin typeface="Cambria Math" panose="02040503050406030204" pitchFamily="18" charset="0"/>
                          </a:rPr>
                        </m:ctrlPr>
                      </m:sSubSupPr>
                      <m:e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b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𝑡</m:t>
                        </m:r>
                      </m:sub>
                      <m:sup>
                        <m:r>
                          <a:rPr lang="en-US" altLang="zh-TW" i="1">
                            <a:latin typeface="Cambria Math" panose="02040503050406030204" pitchFamily="18" charset="0"/>
                          </a:rPr>
                          <m:t>𝑠</m:t>
                        </m:r>
                      </m:sup>
                    </m:sSubSup>
                  </m:oMath>
                </a14:m>
                <a:r>
                  <a:rPr lang="en-US" altLang="zh-TW" dirty="0" smtClean="0"/>
                  <a:t> should not be white noise , but APT do not give us any guarantees </a:t>
                </a:r>
                <a:r>
                  <a:rPr lang="en-US" altLang="zh-TW" dirty="0"/>
                  <a:t>on the time series of specific </a:t>
                </a:r>
                <a:r>
                  <a:rPr lang="en-US" altLang="zh-TW" dirty="0" smtClean="0"/>
                  <a:t>returns . </a:t>
                </a:r>
              </a:p>
              <a:p>
                <a:pPr marL="0" indent="0">
                  <a:buNone/>
                </a:pPr>
                <a:r>
                  <a:rPr lang="en-US" altLang="zh-TW" dirty="0"/>
                  <a:t>       </a:t>
                </a:r>
                <a:r>
                  <a:rPr lang="en-US" altLang="zh-TW" dirty="0" smtClean="0"/>
                  <a:t>    - When </a:t>
                </a:r>
                <a:r>
                  <a:rPr lang="en-US" altLang="zh-TW" dirty="0"/>
                  <a:t>running the </a:t>
                </a:r>
                <a:r>
                  <a:rPr lang="en-US" altLang="zh-TW" dirty="0" err="1" smtClean="0"/>
                  <a:t>cointegration</a:t>
                </a:r>
                <a:r>
                  <a:rPr lang="en-US" altLang="zh-TW" dirty="0" smtClean="0"/>
                  <a:t> tests </a:t>
                </a:r>
                <a:r>
                  <a:rPr lang="en-US" altLang="zh-TW" dirty="0"/>
                  <a:t>and pairs where the </a:t>
                </a:r>
                <a:r>
                  <a:rPr lang="en-US" altLang="zh-TW" dirty="0" smtClean="0"/>
                  <a:t>specific</a:t>
                </a:r>
              </a:p>
              <a:p>
                <a:pPr marL="0" indent="0">
                  <a:buNone/>
                </a:pPr>
                <a:r>
                  <a:rPr lang="en-US" altLang="zh-TW" dirty="0" smtClean="0"/>
                  <a:t>             component </a:t>
                </a:r>
                <a:r>
                  <a:rPr lang="en-US" altLang="zh-TW" dirty="0"/>
                  <a:t>is </a:t>
                </a:r>
                <a:r>
                  <a:rPr lang="en-US" altLang="zh-TW" dirty="0" err="1"/>
                  <a:t>nonstationary</a:t>
                </a:r>
                <a:r>
                  <a:rPr lang="en-US" altLang="zh-TW" dirty="0"/>
                  <a:t> </a:t>
                </a:r>
                <a:r>
                  <a:rPr lang="en-US" altLang="zh-TW" dirty="0" smtClean="0"/>
                  <a:t>are eliminated.</a:t>
                </a:r>
              </a:p>
              <a:p>
                <a:pPr marL="0" indent="0">
                  <a:buNone/>
                </a:pPr>
                <a:endParaRPr lang="en-US" altLang="zh-TW" dirty="0" smtClean="0"/>
              </a:p>
              <a:p>
                <a:r>
                  <a:rPr lang="en-US" altLang="zh-TW" dirty="0" smtClean="0"/>
                  <a:t>Now , we </a:t>
                </a:r>
                <a:r>
                  <a:rPr lang="en-US" altLang="zh-TW" dirty="0"/>
                  <a:t>assume that specific return is </a:t>
                </a:r>
                <a:r>
                  <a:rPr lang="en-US" altLang="zh-TW" dirty="0" smtClean="0">
                    <a:solidFill>
                      <a:srgbClr val="FF0000"/>
                    </a:solidFill>
                  </a:rPr>
                  <a:t>not white noise </a:t>
                </a:r>
                <a:r>
                  <a:rPr lang="en-US" altLang="zh-TW" dirty="0"/>
                  <a:t>and interpret the inferences from the common </a:t>
                </a:r>
                <a:r>
                  <a:rPr lang="en-US" altLang="zh-TW" dirty="0" smtClean="0"/>
                  <a:t>trends model </a:t>
                </a:r>
                <a:r>
                  <a:rPr lang="en-US" altLang="zh-TW" dirty="0"/>
                  <a:t>in </a:t>
                </a:r>
                <a:r>
                  <a:rPr lang="en-US" altLang="zh-TW" dirty="0" smtClean="0"/>
                  <a:t>APT.</a:t>
                </a:r>
                <a:endParaRPr lang="en-US" altLang="zh-TW" dirty="0"/>
              </a:p>
            </p:txBody>
          </p:sp>
        </mc:Choice>
        <mc:Fallback xmlns="">
          <p:sp>
            <p:nvSpPr>
              <p:cNvPr id="3" name="內容版面配置區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228600" y="1169894"/>
                <a:ext cx="11846859" cy="5551581"/>
              </a:xfrm>
              <a:blipFill rotWithShape="1">
                <a:blip r:embed="rId3"/>
                <a:stretch>
                  <a:fillRect l="-823" t="-2195" b="-164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8AD7BD-E49C-4A61-A795-18DB5045E250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9653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21133</TotalTime>
  <Words>1400</Words>
  <Application>Microsoft Office PowerPoint</Application>
  <PresentationFormat>寬螢幕</PresentationFormat>
  <Paragraphs>317</Paragraphs>
  <Slides>28</Slides>
  <Notes>25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34" baseType="lpstr">
      <vt:lpstr>新細明體</vt:lpstr>
      <vt:lpstr>Arial</vt:lpstr>
      <vt:lpstr>Calibri</vt:lpstr>
      <vt:lpstr>Calibri Light</vt:lpstr>
      <vt:lpstr>Cambria Math</vt:lpstr>
      <vt:lpstr>Office 佈景主題</vt:lpstr>
      <vt:lpstr>CH6 Pairs Selection in Equity Markets</vt:lpstr>
      <vt:lpstr>Agenda</vt:lpstr>
      <vt:lpstr>Introduction</vt:lpstr>
      <vt:lpstr> Common trends cointegration model </vt:lpstr>
      <vt:lpstr> Common trends cointegration model </vt:lpstr>
      <vt:lpstr> Common trends cointegration model </vt:lpstr>
      <vt:lpstr> Common trends cointegration model </vt:lpstr>
      <vt:lpstr> Common trends model and APT</vt:lpstr>
      <vt:lpstr>Common trends model and APT</vt:lpstr>
      <vt:lpstr>Common trends model and APT</vt:lpstr>
      <vt:lpstr>Common trends model and APT</vt:lpstr>
      <vt:lpstr>The distance measure</vt:lpstr>
      <vt:lpstr>The distance measure</vt:lpstr>
      <vt:lpstr>Interpreting the distance measure</vt:lpstr>
      <vt:lpstr>Interpreting the distance measure</vt:lpstr>
      <vt:lpstr>Common trends model and APT</vt:lpstr>
      <vt:lpstr>Common trends model and APT</vt:lpstr>
      <vt:lpstr>Common trends model and APT</vt:lpstr>
      <vt:lpstr>Reconciling theory and practice</vt:lpstr>
      <vt:lpstr>Reconciling theory and practice</vt:lpstr>
      <vt:lpstr>Reconciling theory and practice</vt:lpstr>
      <vt:lpstr>Reconciling theory and practice</vt:lpstr>
      <vt:lpstr>Reconciling theory and practice</vt:lpstr>
      <vt:lpstr>Reconciling theory and practice</vt:lpstr>
      <vt:lpstr>Reconciling theory and practice</vt:lpstr>
      <vt:lpstr>Reconciling theory and practice</vt:lpstr>
      <vt:lpstr>Reconciling theory and practice</vt:lpstr>
      <vt:lpstr>Reconciling theory and practice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CH6 Pairs Selection in Equity Markets</dc:title>
  <dc:creator>david</dc:creator>
  <cp:lastModifiedBy>david</cp:lastModifiedBy>
  <cp:revision>122</cp:revision>
  <dcterms:created xsi:type="dcterms:W3CDTF">2014-07-06T13:11:53Z</dcterms:created>
  <dcterms:modified xsi:type="dcterms:W3CDTF">2015-01-18T10:02:04Z</dcterms:modified>
</cp:coreProperties>
</file>